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81" r:id="rId2"/>
    <p:sldId id="282" r:id="rId3"/>
    <p:sldId id="283" r:id="rId4"/>
    <p:sldId id="284" r:id="rId5"/>
    <p:sldId id="256" r:id="rId6"/>
    <p:sldId id="257" r:id="rId7"/>
    <p:sldId id="276" r:id="rId8"/>
    <p:sldId id="258" r:id="rId9"/>
    <p:sldId id="259" r:id="rId10"/>
    <p:sldId id="271" r:id="rId11"/>
    <p:sldId id="272" r:id="rId12"/>
    <p:sldId id="277" r:id="rId13"/>
    <p:sldId id="278" r:id="rId14"/>
    <p:sldId id="261" r:id="rId15"/>
    <p:sldId id="262" r:id="rId16"/>
    <p:sldId id="263" r:id="rId17"/>
    <p:sldId id="279" r:id="rId18"/>
    <p:sldId id="280" r:id="rId19"/>
    <p:sldId id="264" r:id="rId20"/>
    <p:sldId id="265" r:id="rId21"/>
    <p:sldId id="270" r:id="rId22"/>
    <p:sldId id="266" r:id="rId23"/>
  </p:sldIdLst>
  <p:sldSz cx="12161838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1pPr>
    <a:lvl2pPr marL="608013" indent="-15081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2pPr>
    <a:lvl3pPr marL="1216025" indent="-30162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3pPr>
    <a:lvl4pPr marL="1825625" indent="-45402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4pPr>
    <a:lvl5pPr marL="2433638" indent="-6048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762" y="72"/>
      </p:cViewPr>
      <p:guideLst>
        <p:guide orient="horz" pos="2160"/>
        <p:guide pos="38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C7260E7-7D68-4123-B901-EDD4FC415955}" type="datetimeFigureOut">
              <a:rPr lang="en-US"/>
              <a:pPr>
                <a:defRPr/>
              </a:pPr>
              <a:t>31/03/2022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8938" y="685800"/>
            <a:ext cx="60801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E1AFDE3-4D11-4CAA-B410-59E71A218E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962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801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6025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5625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3638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3123" algn="l" defTabSz="121724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1748" algn="l" defTabSz="121724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0372" algn="l" defTabSz="121724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68997" algn="l" defTabSz="121724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3881EC3-739F-4965-8D81-D5EBF3EA567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803FD6-EFB0-4A60-8AFB-47A15E44304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138" y="2130428"/>
            <a:ext cx="10337562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4276" y="3886204"/>
            <a:ext cx="8513287" cy="175260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86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72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58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44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3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17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03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689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1BB30E-1D7E-486A-A902-8E212BF670AE}" type="datetimeFigureOut">
              <a:rPr lang="en-US"/>
              <a:pPr>
                <a:defRPr/>
              </a:pPr>
              <a:t>31/03/2022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704FF6-667F-49EF-9052-A870D19D74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086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ECEC34-0A6F-4C2E-AC76-AF4582AB8E5E}" type="datetimeFigureOut">
              <a:rPr lang="en-US"/>
              <a:pPr>
                <a:defRPr/>
              </a:pPr>
              <a:t>31/03/2022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285091-58F7-4717-98DE-953B45FA6E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23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7332" y="274640"/>
            <a:ext cx="2736414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092" y="274640"/>
            <a:ext cx="800654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4E1823-8810-4327-B916-889C4543B6D5}" type="datetimeFigureOut">
              <a:rPr lang="en-US"/>
              <a:pPr>
                <a:defRPr/>
              </a:pPr>
              <a:t>31/03/2022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5BC349-DAC4-4C99-8A4D-EE1AE80DC2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803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94A0E5-0190-4263-A960-5D994042E2BF}" type="datetimeFigureOut">
              <a:rPr lang="en-US"/>
              <a:pPr>
                <a:defRPr/>
              </a:pPr>
              <a:t>31/03/2022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A7048D-DF4C-45CF-862F-AFF2DB75D6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82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702" y="4406903"/>
            <a:ext cx="10337562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702" y="2906713"/>
            <a:ext cx="10337562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862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724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587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449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312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174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03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6899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762C77-5916-4266-A305-BC3BF8AF41F3}" type="datetimeFigureOut">
              <a:rPr lang="en-US"/>
              <a:pPr>
                <a:defRPr/>
              </a:pPr>
              <a:t>31/03/2022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6C54E7-FDE0-40A8-A6D9-7C85C2DACD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8092" y="1600203"/>
            <a:ext cx="5371478" cy="4525964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2268" y="1600203"/>
            <a:ext cx="5371478" cy="4525964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7E671A-B5C0-4193-911F-D7D8664ED61F}" type="datetimeFigureOut">
              <a:rPr lang="en-US"/>
              <a:pPr>
                <a:defRPr/>
              </a:pPr>
              <a:t>31/03/2022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E18BB5-CF61-4A0D-802C-CD5E236C75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87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8092" y="1535115"/>
            <a:ext cx="5373591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8625" indent="0">
              <a:buNone/>
              <a:defRPr sz="2700" b="1"/>
            </a:lvl2pPr>
            <a:lvl3pPr marL="1217249" indent="0">
              <a:buNone/>
              <a:defRPr sz="2400" b="1"/>
            </a:lvl3pPr>
            <a:lvl4pPr marL="1825874" indent="0">
              <a:buNone/>
              <a:defRPr sz="2100" b="1"/>
            </a:lvl4pPr>
            <a:lvl5pPr marL="2434499" indent="0">
              <a:buNone/>
              <a:defRPr sz="2100" b="1"/>
            </a:lvl5pPr>
            <a:lvl6pPr marL="3043123" indent="0">
              <a:buNone/>
              <a:defRPr sz="2100" b="1"/>
            </a:lvl6pPr>
            <a:lvl7pPr marL="3651748" indent="0">
              <a:buNone/>
              <a:defRPr sz="2100" b="1"/>
            </a:lvl7pPr>
            <a:lvl8pPr marL="4260372" indent="0">
              <a:buNone/>
              <a:defRPr sz="2100" b="1"/>
            </a:lvl8pPr>
            <a:lvl9pPr marL="486899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092" y="2174877"/>
            <a:ext cx="5373591" cy="3951289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8056" y="1535115"/>
            <a:ext cx="5375701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8625" indent="0">
              <a:buNone/>
              <a:defRPr sz="2700" b="1"/>
            </a:lvl2pPr>
            <a:lvl3pPr marL="1217249" indent="0">
              <a:buNone/>
              <a:defRPr sz="2400" b="1"/>
            </a:lvl3pPr>
            <a:lvl4pPr marL="1825874" indent="0">
              <a:buNone/>
              <a:defRPr sz="2100" b="1"/>
            </a:lvl4pPr>
            <a:lvl5pPr marL="2434499" indent="0">
              <a:buNone/>
              <a:defRPr sz="2100" b="1"/>
            </a:lvl5pPr>
            <a:lvl6pPr marL="3043123" indent="0">
              <a:buNone/>
              <a:defRPr sz="2100" b="1"/>
            </a:lvl6pPr>
            <a:lvl7pPr marL="3651748" indent="0">
              <a:buNone/>
              <a:defRPr sz="2100" b="1"/>
            </a:lvl7pPr>
            <a:lvl8pPr marL="4260372" indent="0">
              <a:buNone/>
              <a:defRPr sz="2100" b="1"/>
            </a:lvl8pPr>
            <a:lvl9pPr marL="486899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8056" y="2174877"/>
            <a:ext cx="5375701" cy="3951289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E2DFA9-10B3-47D0-AAF0-B63AC48AC486}" type="datetimeFigureOut">
              <a:rPr lang="en-US"/>
              <a:pPr>
                <a:defRPr/>
              </a:pPr>
              <a:t>31/03/2022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DFDF11-7DEC-4316-9990-4DBECA011A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673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6EB486-2C99-41D8-B0A3-4CFE87375862}" type="datetimeFigureOut">
              <a:rPr lang="en-US"/>
              <a:pPr>
                <a:defRPr/>
              </a:pPr>
              <a:t>31/03/2022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93DAD3-14D1-43B0-930E-D82CEE75D2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11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052BED-C353-4CAA-8506-899D359EDEB9}" type="datetimeFigureOut">
              <a:rPr lang="en-US"/>
              <a:pPr>
                <a:defRPr/>
              </a:pPr>
              <a:t>31/03/2022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326B9B-538A-4E63-A493-3A7B3EAD79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04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103" y="273053"/>
            <a:ext cx="4001161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4941" y="273052"/>
            <a:ext cx="6798805" cy="5853112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103" y="1435103"/>
            <a:ext cx="4001161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8625" indent="0">
              <a:buNone/>
              <a:defRPr sz="1600"/>
            </a:lvl2pPr>
            <a:lvl3pPr marL="1217249" indent="0">
              <a:buNone/>
              <a:defRPr sz="1300"/>
            </a:lvl3pPr>
            <a:lvl4pPr marL="1825874" indent="0">
              <a:buNone/>
              <a:defRPr sz="1200"/>
            </a:lvl4pPr>
            <a:lvl5pPr marL="2434499" indent="0">
              <a:buNone/>
              <a:defRPr sz="1200"/>
            </a:lvl5pPr>
            <a:lvl6pPr marL="3043123" indent="0">
              <a:buNone/>
              <a:defRPr sz="1200"/>
            </a:lvl6pPr>
            <a:lvl7pPr marL="3651748" indent="0">
              <a:buNone/>
              <a:defRPr sz="1200"/>
            </a:lvl7pPr>
            <a:lvl8pPr marL="4260372" indent="0">
              <a:buNone/>
              <a:defRPr sz="1200"/>
            </a:lvl8pPr>
            <a:lvl9pPr marL="486899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94F7EF-A1D4-4E34-8388-6C28A6C0CAC2}" type="datetimeFigureOut">
              <a:rPr lang="en-US"/>
              <a:pPr>
                <a:defRPr/>
              </a:pPr>
              <a:t>31/03/2022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227145-700D-4513-A868-595D17A767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592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3805" y="4800600"/>
            <a:ext cx="7297103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3805" y="612779"/>
            <a:ext cx="7297103" cy="4114800"/>
          </a:xfrm>
        </p:spPr>
        <p:txBody>
          <a:bodyPr rtlCol="0">
            <a:normAutofit/>
          </a:bodyPr>
          <a:lstStyle>
            <a:lvl1pPr marL="0" indent="0">
              <a:buNone/>
              <a:defRPr sz="4300"/>
            </a:lvl1pPr>
            <a:lvl2pPr marL="608625" indent="0">
              <a:buNone/>
              <a:defRPr sz="3700"/>
            </a:lvl2pPr>
            <a:lvl3pPr marL="1217249" indent="0">
              <a:buNone/>
              <a:defRPr sz="3200"/>
            </a:lvl3pPr>
            <a:lvl4pPr marL="1825874" indent="0">
              <a:buNone/>
              <a:defRPr sz="2700"/>
            </a:lvl4pPr>
            <a:lvl5pPr marL="2434499" indent="0">
              <a:buNone/>
              <a:defRPr sz="2700"/>
            </a:lvl5pPr>
            <a:lvl6pPr marL="3043123" indent="0">
              <a:buNone/>
              <a:defRPr sz="2700"/>
            </a:lvl6pPr>
            <a:lvl7pPr marL="3651748" indent="0">
              <a:buNone/>
              <a:defRPr sz="2700"/>
            </a:lvl7pPr>
            <a:lvl8pPr marL="4260372" indent="0">
              <a:buNone/>
              <a:defRPr sz="2700"/>
            </a:lvl8pPr>
            <a:lvl9pPr marL="4868997" indent="0">
              <a:buNone/>
              <a:defRPr sz="27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3805" y="5367339"/>
            <a:ext cx="7297103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8625" indent="0">
              <a:buNone/>
              <a:defRPr sz="1600"/>
            </a:lvl2pPr>
            <a:lvl3pPr marL="1217249" indent="0">
              <a:buNone/>
              <a:defRPr sz="1300"/>
            </a:lvl3pPr>
            <a:lvl4pPr marL="1825874" indent="0">
              <a:buNone/>
              <a:defRPr sz="1200"/>
            </a:lvl4pPr>
            <a:lvl5pPr marL="2434499" indent="0">
              <a:buNone/>
              <a:defRPr sz="1200"/>
            </a:lvl5pPr>
            <a:lvl6pPr marL="3043123" indent="0">
              <a:buNone/>
              <a:defRPr sz="1200"/>
            </a:lvl6pPr>
            <a:lvl7pPr marL="3651748" indent="0">
              <a:buNone/>
              <a:defRPr sz="1200"/>
            </a:lvl7pPr>
            <a:lvl8pPr marL="4260372" indent="0">
              <a:buNone/>
              <a:defRPr sz="1200"/>
            </a:lvl8pPr>
            <a:lvl9pPr marL="486899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0454F5-3009-4626-BFE4-CA3FCF2C1CF7}" type="datetimeFigureOut">
              <a:rPr lang="en-US"/>
              <a:pPr>
                <a:defRPr/>
              </a:pPr>
              <a:t>31/03/2022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E2F420-A7E6-447E-B842-7073AF1C35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648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8013" y="274638"/>
            <a:ext cx="1094581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725" tIns="60862" rIns="121725" bIns="608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8013" y="1600200"/>
            <a:ext cx="10945812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725" tIns="60862" rIns="121725" bIns="608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8013" y="6356350"/>
            <a:ext cx="2838450" cy="365125"/>
          </a:xfrm>
          <a:prstGeom prst="rect">
            <a:avLst/>
          </a:prstGeom>
        </p:spPr>
        <p:txBody>
          <a:bodyPr vert="horz" lIns="121725" tIns="60862" rIns="121725" bIns="60862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553F645-C36E-409F-97F2-A26E04E113CE}" type="datetimeFigureOut">
              <a:rPr lang="en-US"/>
              <a:pPr>
                <a:defRPr/>
              </a:pPr>
              <a:t>31/03/2022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56075" y="6356350"/>
            <a:ext cx="3849688" cy="365125"/>
          </a:xfrm>
          <a:prstGeom prst="rect">
            <a:avLst/>
          </a:prstGeom>
        </p:spPr>
        <p:txBody>
          <a:bodyPr vert="horz" lIns="121725" tIns="60862" rIns="121725" bIns="60862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5375" y="6356350"/>
            <a:ext cx="2838450" cy="365125"/>
          </a:xfrm>
          <a:prstGeom prst="rect">
            <a:avLst/>
          </a:prstGeom>
        </p:spPr>
        <p:txBody>
          <a:bodyPr vert="horz" lIns="121725" tIns="60862" rIns="121725" bIns="60862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2EC1A01-8CEB-48AA-9178-864EA97EBF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</a:defRPr>
      </a:lvl5pPr>
      <a:lvl6pPr marL="608625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</a:defRPr>
      </a:lvl6pPr>
      <a:lvl7pPr marL="1217249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</a:defRPr>
      </a:lvl7pPr>
      <a:lvl8pPr marL="1825874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</a:defRPr>
      </a:lvl8pPr>
      <a:lvl9pPr marL="2434499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</a:defRPr>
      </a:lvl9pPr>
    </p:titleStyle>
    <p:bodyStyle>
      <a:lvl1pPr marL="455613" indent="-4556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89013" indent="-3794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0825" indent="-3032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28838" indent="-3032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38438" indent="-3032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47436" indent="-304312" algn="l" defTabSz="1217249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56060" indent="-304312" algn="l" defTabSz="1217249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64685" indent="-304312" algn="l" defTabSz="1217249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3309" indent="-304312" algn="l" defTabSz="1217249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724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625" algn="l" defTabSz="121724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249" algn="l" defTabSz="121724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874" algn="l" defTabSz="121724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4499" algn="l" defTabSz="121724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3123" algn="l" defTabSz="121724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1748" algn="l" defTabSz="121724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0372" algn="l" defTabSz="121724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68997" algn="l" defTabSz="121724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319" y="0"/>
            <a:ext cx="11501803" cy="701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 the sentence with the right form of the verbs</a:t>
            </a:r>
          </a:p>
          <a:p>
            <a:r>
              <a:rPr lang="en-US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If I see him, I……………..a gift.(give)</a:t>
            </a:r>
          </a:p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I……………myself if I had a type writer.(  type)</a:t>
            </a:r>
          </a:p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You could make better progress if you……………. Class regularly.( attend)</a:t>
            </a:r>
          </a:p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If I ……………….his phone number, I’d give it to you.( know)</a:t>
            </a:r>
          </a:p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If he worked a little bit more slowly, he…………………..mistakes( not/make).</a:t>
            </a:r>
          </a:p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If today…………………Sundays, We…………….. to school. (not/ go)</a:t>
            </a:r>
          </a:p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If ………………., we will go on a picnic.( not/ rain).</a:t>
            </a:r>
          </a:p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If you…………………lazy, you won’t fail the exam.( not/be)</a:t>
            </a:r>
          </a:p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 David could come to my party today if he……………… to work.(not/ go)</a:t>
            </a:r>
          </a:p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 If She……………..here, she could answer all the questions.( be)</a:t>
            </a:r>
          </a:p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11. If he………… (study),  he will pass the exams easily.</a:t>
            </a:r>
          </a:p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12. If the sun shines, we ………………..(walk) into town.</a:t>
            </a:r>
          </a:p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13. If he ……………….(have) a temperature, he sees the doctor.</a:t>
            </a:r>
          </a:p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14. If my friends came, I………………… (be) very happy.</a:t>
            </a:r>
          </a:p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15. If she…………… (earn) a lot of money, she will fly to New York.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20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13" y="381000"/>
            <a:ext cx="61817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03425" y="1471613"/>
            <a:ext cx="7804150" cy="3505200"/>
          </a:xfrm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5832475" y="2159000"/>
            <a:ext cx="720725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sz="28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endParaRPr lang="en-US" sz="2800" b="1">
              <a:solidFill>
                <a:srgbClr val="FF0000"/>
              </a:solidFill>
              <a:latin typeface="Calibri Ligh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5826125" y="2532063"/>
            <a:ext cx="720725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sz="28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endParaRPr lang="en-US" sz="2800" b="1">
              <a:solidFill>
                <a:srgbClr val="FF0000"/>
              </a:solidFill>
              <a:latin typeface="Calibri Ligh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5838825" y="2854325"/>
            <a:ext cx="720725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sz="28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endParaRPr lang="en-US" sz="2800" b="1">
              <a:solidFill>
                <a:srgbClr val="FF0000"/>
              </a:solidFill>
              <a:latin typeface="Calibri Light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5827713" y="3211513"/>
            <a:ext cx="722312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sz="28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endParaRPr lang="en-US" sz="2800" b="1">
              <a:solidFill>
                <a:srgbClr val="FF0000"/>
              </a:solidFill>
              <a:latin typeface="Calibri Light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5815013" y="3560763"/>
            <a:ext cx="722312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sz="28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endParaRPr lang="en-US" sz="2800" b="1">
              <a:solidFill>
                <a:srgbClr val="FF0000"/>
              </a:solidFill>
              <a:latin typeface="Calibri Light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5827713" y="3895725"/>
            <a:ext cx="722312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sz="28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endParaRPr lang="en-US" sz="2800" b="1">
              <a:solidFill>
                <a:srgbClr val="FF0000"/>
              </a:solidFill>
              <a:latin typeface="Calibri Light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5854700" y="4554538"/>
            <a:ext cx="722313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sz="28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endParaRPr lang="en-US" sz="2800" b="1">
              <a:solidFill>
                <a:srgbClr val="FF0000"/>
              </a:solidFill>
              <a:latin typeface="Calibri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113" y="1219200"/>
            <a:ext cx="6705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 bwMode="auto">
          <a:xfrm>
            <a:off x="6481763" y="3017838"/>
            <a:ext cx="2335212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might be ill</a:t>
            </a:r>
            <a:endParaRPr lang="en-US" b="1">
              <a:solidFill>
                <a:srgbClr val="FF0000"/>
              </a:solidFill>
              <a:latin typeface="Calibri Light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6872288" y="3376613"/>
            <a:ext cx="3856037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might be in a meeting</a:t>
            </a:r>
            <a:endParaRPr lang="en-US" b="1">
              <a:solidFill>
                <a:srgbClr val="FF0000"/>
              </a:solidFill>
              <a:latin typeface="Calibri Ligh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5995988" y="3702050"/>
            <a:ext cx="279241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might not like it</a:t>
            </a:r>
            <a:endParaRPr lang="en-US" b="1">
              <a:solidFill>
                <a:srgbClr val="FF0000"/>
              </a:solidFill>
              <a:latin typeface="Calibri Ligh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6376988" y="4013200"/>
            <a:ext cx="3178175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might not have time</a:t>
            </a:r>
            <a:endParaRPr lang="en-US" b="1">
              <a:solidFill>
                <a:srgbClr val="FF0000"/>
              </a:solidFill>
              <a:latin typeface="Calibri Ligh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6249988" y="4329113"/>
            <a:ext cx="1651000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might win</a:t>
            </a:r>
            <a:endParaRPr lang="en-US" b="1">
              <a:solidFill>
                <a:srgbClr val="FF0000"/>
              </a:solidFill>
              <a:latin typeface="Calibri Light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5505450" y="4699000"/>
            <a:ext cx="23034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might be cold</a:t>
            </a:r>
            <a:endParaRPr lang="en-US" b="1">
              <a:solidFill>
                <a:srgbClr val="FF0000"/>
              </a:solidFill>
              <a:latin typeface="Calibri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3" y="457200"/>
            <a:ext cx="4257675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7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2006600"/>
            <a:ext cx="4891088" cy="173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8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238" y="1066800"/>
            <a:ext cx="6992937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46 6.9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5663" y="1028700"/>
            <a:ext cx="8112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095625" y="4267200"/>
            <a:ext cx="5268913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3200" b="1" i="1">
                <a:solidFill>
                  <a:srgbClr val="FF0000"/>
                </a:solidFill>
              </a:rPr>
              <a:t>may and might are stressed</a:t>
            </a:r>
          </a:p>
        </p:txBody>
      </p:sp>
      <p:pic>
        <p:nvPicPr>
          <p:cNvPr id="9229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938" y="5486400"/>
            <a:ext cx="6618287" cy="57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9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3" y="533400"/>
            <a:ext cx="2635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3" name="Rectangle 1"/>
          <p:cNvSpPr>
            <a:spLocks noChangeArrowheads="1"/>
          </p:cNvSpPr>
          <p:nvPr/>
        </p:nvSpPr>
        <p:spPr bwMode="auto">
          <a:xfrm>
            <a:off x="273050" y="1585913"/>
            <a:ext cx="476250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>
            <a:spAutoFit/>
          </a:bodyPr>
          <a:lstStyle/>
          <a:p>
            <a:pPr algn="just"/>
            <a:r>
              <a:rPr lang="en-US" sz="3200" b="1">
                <a:solidFill>
                  <a:srgbClr val="0070C0"/>
                </a:solidFill>
              </a:rPr>
              <a:t>Complete the text with these verbs from the box</a:t>
            </a:r>
          </a:p>
        </p:txBody>
      </p:sp>
      <p:pic>
        <p:nvPicPr>
          <p:cNvPr id="10244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488" y="381000"/>
            <a:ext cx="6715125" cy="638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63" y="2890838"/>
            <a:ext cx="4662487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itle 1"/>
          <p:cNvSpPr txBox="1">
            <a:spLocks/>
          </p:cNvSpPr>
          <p:nvPr/>
        </p:nvSpPr>
        <p:spPr bwMode="auto">
          <a:xfrm>
            <a:off x="5954713" y="2528888"/>
            <a:ext cx="14208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sz="21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Make</a:t>
            </a:r>
            <a:endParaRPr lang="en-US" sz="2100" b="1">
              <a:solidFill>
                <a:srgbClr val="FF0000"/>
              </a:solidFill>
              <a:latin typeface="Calibri Light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 bwMode="auto">
          <a:xfrm>
            <a:off x="5794375" y="2978150"/>
            <a:ext cx="142081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compare</a:t>
            </a:r>
            <a:endParaRPr lang="en-US" b="1">
              <a:solidFill>
                <a:srgbClr val="FF0000"/>
              </a:solidFill>
              <a:latin typeface="Calibri Light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 bwMode="auto">
          <a:xfrm>
            <a:off x="6540500" y="3354388"/>
            <a:ext cx="858838" cy="22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ask</a:t>
            </a:r>
            <a:endParaRPr lang="en-US" b="1">
              <a:solidFill>
                <a:srgbClr val="FF0000"/>
              </a:solidFill>
              <a:latin typeface="Calibri Light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 bwMode="auto">
          <a:xfrm>
            <a:off x="6610350" y="3787775"/>
            <a:ext cx="1422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confuse</a:t>
            </a:r>
            <a:endParaRPr lang="en-US" b="1">
              <a:solidFill>
                <a:srgbClr val="FF0000"/>
              </a:solidFill>
              <a:latin typeface="Calibri Light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 bwMode="auto">
          <a:xfrm>
            <a:off x="5989638" y="4121150"/>
            <a:ext cx="1022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Use </a:t>
            </a:r>
            <a:endParaRPr lang="en-US" b="1">
              <a:solidFill>
                <a:srgbClr val="FF0000"/>
              </a:solidFill>
              <a:latin typeface="Calibri Light"/>
            </a:endParaRPr>
          </a:p>
        </p:txBody>
      </p:sp>
      <p:sp>
        <p:nvSpPr>
          <p:cNvPr id="24" name="Title 1"/>
          <p:cNvSpPr txBox="1">
            <a:spLocks/>
          </p:cNvSpPr>
          <p:nvPr/>
        </p:nvSpPr>
        <p:spPr bwMode="auto">
          <a:xfrm>
            <a:off x="8564563" y="4343400"/>
            <a:ext cx="7127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feel</a:t>
            </a:r>
            <a:endParaRPr lang="en-US" b="1">
              <a:solidFill>
                <a:srgbClr val="FF0000"/>
              </a:solidFill>
              <a:latin typeface="Calibri Light"/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 bwMode="auto">
          <a:xfrm>
            <a:off x="8772525" y="4691063"/>
            <a:ext cx="10080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wait</a:t>
            </a:r>
            <a:endParaRPr lang="en-US" b="1">
              <a:solidFill>
                <a:srgbClr val="FF0000"/>
              </a:solidFill>
              <a:latin typeface="Calibri Light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 bwMode="auto">
          <a:xfrm>
            <a:off x="8899525" y="5713413"/>
            <a:ext cx="8810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have</a:t>
            </a:r>
            <a:endParaRPr lang="en-US" b="1">
              <a:solidFill>
                <a:srgbClr val="FF0000"/>
              </a:solidFill>
              <a:latin typeface="Calibri Light"/>
            </a:endParaRPr>
          </a:p>
        </p:txBody>
      </p:sp>
      <p:sp>
        <p:nvSpPr>
          <p:cNvPr id="27" name="Title 1"/>
          <p:cNvSpPr txBox="1">
            <a:spLocks/>
          </p:cNvSpPr>
          <p:nvPr/>
        </p:nvSpPr>
        <p:spPr bwMode="auto">
          <a:xfrm>
            <a:off x="6834188" y="6357938"/>
            <a:ext cx="106203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make</a:t>
            </a:r>
            <a:endParaRPr lang="en-US" b="1">
              <a:solidFill>
                <a:srgbClr val="FF0000"/>
              </a:solidFill>
              <a:latin typeface="Calibri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3" y="685800"/>
            <a:ext cx="5370512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06413" y="1828800"/>
            <a:ext cx="11350625" cy="3048000"/>
          </a:xfrm>
        </p:spPr>
        <p:txBody>
          <a:bodyPr/>
          <a:lstStyle/>
          <a:p>
            <a:pPr marL="0" indent="0">
              <a:buFont typeface="Arial" pitchFamily="34" charset="0"/>
              <a:buNone/>
              <a:defRPr/>
            </a:pPr>
            <a:r>
              <a:rPr lang="en-US" sz="3200" b="1" dirty="0" smtClean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With some </a:t>
            </a:r>
            <a:r>
              <a:rPr lang="en-US" sz="3200" b="1" i="1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verbs</a:t>
            </a:r>
            <a:r>
              <a:rPr lang="en-US" sz="3200" b="1" dirty="0" smtClean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 you can make a </a:t>
            </a:r>
            <a:r>
              <a:rPr lang="en-US" sz="3200" b="1" i="1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noun</a:t>
            </a:r>
            <a:r>
              <a:rPr lang="en-US" sz="3200" b="1" dirty="0" smtClean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 by </a:t>
            </a:r>
            <a:r>
              <a:rPr lang="en-US" sz="3200" b="1" smtClean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adding </a:t>
            </a:r>
            <a:r>
              <a:rPr lang="en-US" sz="3200" b="1" i="1" dirty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-</a:t>
            </a:r>
            <a:r>
              <a:rPr lang="en-US" sz="3200" b="1" i="1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ion</a:t>
            </a:r>
            <a:r>
              <a:rPr lang="en-US" sz="3200" b="1" i="1" dirty="0" smtClean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, -</a:t>
            </a:r>
            <a:r>
              <a:rPr lang="en-US" sz="3200" b="1" i="1" dirty="0" err="1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sion</a:t>
            </a:r>
            <a:r>
              <a:rPr lang="en-US" sz="3200" b="1" dirty="0" smtClean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, </a:t>
            </a:r>
            <a:r>
              <a:rPr lang="en-US" sz="3200" b="1" smtClean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or </a:t>
            </a:r>
            <a:r>
              <a:rPr lang="en-US" sz="3200" b="1" i="1" dirty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-</a:t>
            </a:r>
            <a:r>
              <a:rPr lang="en-US" sz="3200" b="1" i="1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ation</a:t>
            </a:r>
            <a:endParaRPr lang="en-US" sz="3200" b="1" i="1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  <a:p>
            <a:pPr marL="0" indent="0">
              <a:buFont typeface="Arial" pitchFamily="34" charset="0"/>
              <a:buNone/>
              <a:defRPr/>
            </a:pPr>
            <a:r>
              <a:rPr lang="en-US" sz="3200" dirty="0" smtClean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e.g. 	decide - deci</a:t>
            </a:r>
            <a:r>
              <a:rPr lang="en-US" sz="3200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sion</a:t>
            </a:r>
          </a:p>
          <a:p>
            <a:pPr marL="0" indent="0">
              <a:buFont typeface="Arial" pitchFamily="34" charset="0"/>
              <a:buNone/>
              <a:defRPr/>
            </a:pPr>
            <a:r>
              <a:rPr lang="en-US" sz="3200" dirty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       	imagine - imagin</a:t>
            </a:r>
            <a:r>
              <a:rPr lang="en-US" sz="3200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ation</a:t>
            </a:r>
          </a:p>
          <a:p>
            <a:pPr marL="0" indent="0">
              <a:buFont typeface="Arial" pitchFamily="34" charset="0"/>
              <a:buNone/>
              <a:defRPr/>
            </a:pPr>
            <a:r>
              <a:rPr lang="en-US" sz="3200" dirty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       	act - ac</a:t>
            </a:r>
            <a:r>
              <a:rPr lang="en-US" sz="3200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tion</a:t>
            </a:r>
            <a:endParaRPr lang="en-US" sz="3200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0" y="842963"/>
            <a:ext cx="6156325" cy="3519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 bwMode="auto">
          <a:xfrm>
            <a:off x="5659438" y="2141538"/>
            <a:ext cx="2370137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information</a:t>
            </a:r>
            <a:endParaRPr lang="en-US" b="1">
              <a:solidFill>
                <a:srgbClr val="FF0000"/>
              </a:solidFill>
              <a:latin typeface="Calibri Light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5657850" y="2481263"/>
            <a:ext cx="22383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election</a:t>
            </a:r>
            <a:endParaRPr lang="en-US" b="1">
              <a:solidFill>
                <a:srgbClr val="FF0000"/>
              </a:solidFill>
              <a:latin typeface="Calibri Light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5692775" y="2801938"/>
            <a:ext cx="20351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invitation</a:t>
            </a:r>
            <a:endParaRPr lang="en-US" b="1">
              <a:solidFill>
                <a:srgbClr val="FF0000"/>
              </a:solidFill>
              <a:latin typeface="Calibri Light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 bwMode="auto">
          <a:xfrm>
            <a:off x="5641975" y="3113088"/>
            <a:ext cx="2238375" cy="22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organization</a:t>
            </a:r>
            <a:endParaRPr lang="en-US" b="1">
              <a:solidFill>
                <a:srgbClr val="FF0000"/>
              </a:solidFill>
              <a:latin typeface="Calibri Light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 bwMode="auto">
          <a:xfrm>
            <a:off x="5641975" y="3430588"/>
            <a:ext cx="1719263" cy="22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education</a:t>
            </a:r>
            <a:endParaRPr lang="en-US" b="1">
              <a:solidFill>
                <a:srgbClr val="FF0000"/>
              </a:solidFill>
              <a:latin typeface="Calibri Light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5675313" y="3722688"/>
            <a:ext cx="1719262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translation</a:t>
            </a:r>
            <a:endParaRPr lang="en-US" b="1">
              <a:solidFill>
                <a:srgbClr val="FF0000"/>
              </a:solidFill>
              <a:latin typeface="Calibri Light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5608638" y="4019550"/>
            <a:ext cx="24892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communication</a:t>
            </a:r>
            <a:endParaRPr lang="en-US" b="1">
              <a:solidFill>
                <a:srgbClr val="FF0000"/>
              </a:solidFill>
              <a:latin typeface="Calibri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82613" y="4514850"/>
            <a:ext cx="11376025" cy="2184400"/>
          </a:xfrm>
          <a:prstGeom prst="rect">
            <a:avLst/>
          </a:prstGeom>
        </p:spPr>
        <p:txBody>
          <a:bodyPr lIns="121725" tIns="60862" rIns="121725" bIns="60862">
            <a:spAutoFit/>
          </a:bodyPr>
          <a:lstStyle/>
          <a:p>
            <a:pPr marL="608625" indent="-608625">
              <a:buFont typeface="Arial" pitchFamily="34" charset="0"/>
              <a:buChar char="•"/>
              <a:defRPr/>
            </a:pPr>
            <a:r>
              <a:rPr lang="en-US" sz="2800" b="1">
                <a:solidFill>
                  <a:srgbClr val="0070C0"/>
                </a:solidFill>
              </a:rPr>
              <a:t>Listen and check. Underline the stressed syllable in the verbs and nouns.</a:t>
            </a:r>
          </a:p>
          <a:p>
            <a:pPr marL="684703" indent="-684703">
              <a:buFontTx/>
              <a:buAutoNum type="arabicPeriod"/>
              <a:defRPr/>
            </a:pPr>
            <a:r>
              <a:rPr lang="en-US" sz="2600" b="1">
                <a:solidFill>
                  <a:srgbClr val="0070C0"/>
                </a:solidFill>
              </a:rPr>
              <a:t>How do you pronounce </a:t>
            </a:r>
            <a:r>
              <a:rPr lang="en-US" sz="2600" b="1" i="1">
                <a:solidFill>
                  <a:srgbClr val="FF0000"/>
                </a:solidFill>
              </a:rPr>
              <a:t>-sion </a:t>
            </a:r>
            <a:r>
              <a:rPr lang="en-US" sz="2600" b="1">
                <a:solidFill>
                  <a:srgbClr val="0070C0"/>
                </a:solidFill>
              </a:rPr>
              <a:t>and </a:t>
            </a:r>
            <a:r>
              <a:rPr lang="en-US" sz="2600" b="1" i="1">
                <a:solidFill>
                  <a:srgbClr val="FF0000"/>
                </a:solidFill>
              </a:rPr>
              <a:t>-tion</a:t>
            </a:r>
            <a:r>
              <a:rPr lang="en-US" sz="2600" b="1">
                <a:solidFill>
                  <a:srgbClr val="0070C0"/>
                </a:solidFill>
              </a:rPr>
              <a:t>? </a:t>
            </a:r>
          </a:p>
          <a:p>
            <a:pPr marL="684703" indent="-684703">
              <a:buFontTx/>
              <a:buAutoNum type="arabicPeriod"/>
              <a:defRPr/>
            </a:pPr>
            <a:r>
              <a:rPr lang="en-US" sz="2600" b="1">
                <a:solidFill>
                  <a:srgbClr val="0070C0"/>
                </a:solidFill>
              </a:rPr>
              <a:t>Where is the stress in nouns which finish in </a:t>
            </a:r>
            <a:r>
              <a:rPr lang="en-US" sz="2600" b="1" i="1">
                <a:solidFill>
                  <a:srgbClr val="FF0000"/>
                </a:solidFill>
              </a:rPr>
              <a:t>-ion</a:t>
            </a:r>
            <a:r>
              <a:rPr lang="en-US" sz="2600" b="1">
                <a:solidFill>
                  <a:srgbClr val="0070C0"/>
                </a:solidFill>
              </a:rPr>
              <a:t>?</a:t>
            </a:r>
          </a:p>
          <a:p>
            <a:pPr>
              <a:defRPr/>
            </a:pPr>
            <a:r>
              <a:rPr lang="en-US" sz="2600" b="1">
                <a:solidFill>
                  <a:srgbClr val="0070C0"/>
                </a:solidFill>
              </a:rPr>
              <a:t>       </a:t>
            </a:r>
            <a:r>
              <a:rPr lang="en-US" sz="2600" b="1" i="1">
                <a:solidFill>
                  <a:srgbClr val="FF0000"/>
                </a:solidFill>
              </a:rPr>
              <a:t>The stress is always on the syllable before this ending</a:t>
            </a:r>
            <a:endParaRPr lang="en-US" sz="2600" b="1" i="1" dirty="0">
              <a:solidFill>
                <a:srgbClr val="FF0000"/>
              </a:solidFill>
            </a:endParaRPr>
          </a:p>
        </p:txBody>
      </p:sp>
      <p:pic>
        <p:nvPicPr>
          <p:cNvPr id="4" name="47 6.10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7119" y="2420938"/>
            <a:ext cx="8112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82613" y="317500"/>
            <a:ext cx="3940175" cy="566738"/>
          </a:xfrm>
          <a:prstGeom prst="rect">
            <a:avLst/>
          </a:prstGeom>
        </p:spPr>
        <p:txBody>
          <a:bodyPr wrap="none" lIns="121725" tIns="60862" rIns="121725" bIns="60862">
            <a:spAutoFit/>
          </a:bodyPr>
          <a:lstStyle/>
          <a:p>
            <a:pPr marL="304312" indent="-304312" fontAlgn="auto">
              <a:lnSpc>
                <a:spcPct val="90000"/>
              </a:lnSpc>
              <a:spcBef>
                <a:spcPts val="1331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b="1">
                <a:solidFill>
                  <a:srgbClr val="0070C0"/>
                </a:solidFill>
                <a:latin typeface="Calibri"/>
                <a:cs typeface="+mn-cs"/>
              </a:rPr>
              <a:t>Complete the chart.</a:t>
            </a:r>
            <a:endParaRPr lang="en-US" sz="3200" b="1" dirty="0">
              <a:solidFill>
                <a:srgbClr val="0070C0"/>
              </a:solidFill>
              <a:latin typeface="Calibri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821488" y="5418138"/>
            <a:ext cx="2068512" cy="455612"/>
          </a:xfrm>
          <a:prstGeom prst="rect">
            <a:avLst/>
          </a:prstGeom>
        </p:spPr>
        <p:txBody>
          <a:bodyPr wrap="none" lIns="121725" tIns="60862" rIns="121725" bIns="60862">
            <a:spAutoFit/>
          </a:bodyPr>
          <a:lstStyle/>
          <a:p>
            <a:pPr fontAlgn="auto">
              <a:lnSpc>
                <a:spcPct val="90000"/>
              </a:lnSpc>
              <a:spcBef>
                <a:spcPts val="1331"/>
              </a:spcBef>
              <a:spcAft>
                <a:spcPts val="0"/>
              </a:spcAft>
              <a:defRPr/>
            </a:pPr>
            <a:r>
              <a:rPr lang="en-US" sz="2400" b="1" i="1">
                <a:solidFill>
                  <a:srgbClr val="FF0000"/>
                </a:solidFill>
              </a:rPr>
              <a:t>/∫ən/ </a:t>
            </a:r>
            <a:r>
              <a:rPr lang="en-US" sz="2400" b="1" i="1">
                <a:solidFill>
                  <a:srgbClr val="0070C0"/>
                </a:solidFill>
              </a:rPr>
              <a:t>or</a:t>
            </a:r>
            <a:r>
              <a:rPr lang="en-US" sz="2400" b="1" i="1">
                <a:solidFill>
                  <a:srgbClr val="FF0000"/>
                </a:solidFill>
              </a:rPr>
              <a:t> /ʒən/</a:t>
            </a:r>
            <a:endParaRPr lang="en-US" sz="2400" b="1" i="1" dirty="0">
              <a:solidFill>
                <a:srgbClr val="FF0000"/>
              </a:solidFill>
              <a:latin typeface="Calibri"/>
              <a:cs typeface="+mn-cs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3130550" y="1473200"/>
            <a:ext cx="46037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213475" y="1473200"/>
            <a:ext cx="3143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968625" y="1803400"/>
            <a:ext cx="46037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467475" y="2108200"/>
            <a:ext cx="3143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794000" y="2095500"/>
            <a:ext cx="34607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051550" y="1790700"/>
            <a:ext cx="25876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925763" y="2417763"/>
            <a:ext cx="61277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851150" y="2713038"/>
            <a:ext cx="3143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434138" y="2392363"/>
            <a:ext cx="381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932488" y="2713038"/>
            <a:ext cx="31591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932113" y="3028950"/>
            <a:ext cx="381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315075" y="3021013"/>
            <a:ext cx="23653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692400" y="3333750"/>
            <a:ext cx="25876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626225" y="3314700"/>
            <a:ext cx="25876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223000" y="3643313"/>
            <a:ext cx="3143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665413" y="3643313"/>
            <a:ext cx="23495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294063" y="3970338"/>
            <a:ext cx="38258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6446838" y="3956050"/>
            <a:ext cx="3143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222625" y="4281488"/>
            <a:ext cx="37941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953250" y="4267200"/>
            <a:ext cx="3143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5" grpId="0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050" y="1555750"/>
            <a:ext cx="7002463" cy="408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2794000" y="1917700"/>
            <a:ext cx="155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sz="22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decision</a:t>
            </a:r>
            <a:endParaRPr lang="en-US" sz="2200" b="1">
              <a:solidFill>
                <a:srgbClr val="FF0000"/>
              </a:solidFill>
              <a:latin typeface="Calibri Light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4513263" y="2260600"/>
            <a:ext cx="1889125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sz="22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information</a:t>
            </a:r>
            <a:endParaRPr lang="en-US" sz="2200" b="1">
              <a:solidFill>
                <a:srgbClr val="FF0000"/>
              </a:solidFill>
              <a:latin typeface="Calibri Light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7450138" y="2952750"/>
            <a:ext cx="17986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sz="22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invitation</a:t>
            </a:r>
            <a:endParaRPr lang="en-US" sz="2200" b="1">
              <a:solidFill>
                <a:srgbClr val="FF0000"/>
              </a:solidFill>
              <a:latin typeface="Calibri Light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7165975" y="3597275"/>
            <a:ext cx="15541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sz="22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election</a:t>
            </a:r>
            <a:endParaRPr lang="en-US" sz="2200" b="1">
              <a:solidFill>
                <a:srgbClr val="FF0000"/>
              </a:solidFill>
              <a:latin typeface="Calibri Light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5538788" y="4297363"/>
            <a:ext cx="2174875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sz="22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organization</a:t>
            </a:r>
            <a:endParaRPr lang="en-US" sz="2200" b="1">
              <a:solidFill>
                <a:srgbClr val="FF0000"/>
              </a:solidFill>
              <a:latin typeface="Calibri Light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 bwMode="auto">
          <a:xfrm>
            <a:off x="7629525" y="4918075"/>
            <a:ext cx="2449513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sz="22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communication</a:t>
            </a:r>
            <a:endParaRPr lang="en-US" sz="2200" b="1">
              <a:solidFill>
                <a:srgbClr val="FF0000"/>
              </a:solidFill>
              <a:latin typeface="Calibri Light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114425" y="609600"/>
            <a:ext cx="10742613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>
            <a:spAutoFit/>
          </a:bodyPr>
          <a:lstStyle/>
          <a:p>
            <a:pPr marL="303213" indent="-303213">
              <a:lnSpc>
                <a:spcPct val="90000"/>
              </a:lnSpc>
              <a:spcBef>
                <a:spcPts val="1325"/>
              </a:spcBef>
              <a:buFont typeface="Arial" pitchFamily="34" charset="0"/>
              <a:buChar char="•"/>
            </a:pPr>
            <a:r>
              <a:rPr lang="en-US" sz="3700" b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Complete the questions with a noun from 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925" y="228600"/>
            <a:ext cx="8643794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119" y="1371600"/>
            <a:ext cx="48006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21"/>
          <p:cNvSpPr txBox="1">
            <a:spLocks noChangeArrowheads="1"/>
          </p:cNvSpPr>
          <p:nvPr/>
        </p:nvSpPr>
        <p:spPr bwMode="auto">
          <a:xfrm>
            <a:off x="153196" y="228600"/>
            <a:ext cx="2727324" cy="615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725" tIns="60862" rIns="121725" bIns="6086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3200" b="1" kern="0" smtClean="0">
                <a:solidFill>
                  <a:srgbClr val="002060"/>
                </a:solidFill>
                <a:latin typeface="Comic Sans MS" pitchFamily="66" charset="0"/>
              </a:rPr>
              <a:t> </a:t>
            </a:r>
            <a:r>
              <a:rPr lang="en-US" sz="3200" b="1" u="sng" kern="0" smtClean="0">
                <a:solidFill>
                  <a:srgbClr val="002060"/>
                </a:solidFill>
                <a:latin typeface="Comic Sans MS" pitchFamily="66" charset="0"/>
              </a:rPr>
              <a:t>Excercises:</a:t>
            </a:r>
            <a:endParaRPr lang="en-US" sz="3200" b="1" kern="0" dirty="0">
              <a:solidFill>
                <a:srgbClr val="0070C0"/>
              </a:solidFill>
              <a:latin typeface="Comic Sans MS" pitchFamily="66" charset="0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19" y="2133600"/>
            <a:ext cx="640080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78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109" y="284018"/>
            <a:ext cx="8338994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511" y="1295400"/>
            <a:ext cx="50292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319" y="1302327"/>
            <a:ext cx="4876800" cy="3987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806" y="5282478"/>
            <a:ext cx="4876800" cy="1346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068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203200" y="228600"/>
            <a:ext cx="11553825" cy="609600"/>
          </a:xfrm>
        </p:spPr>
        <p:txBody>
          <a:bodyPr/>
          <a:lstStyle/>
          <a:p>
            <a:r>
              <a:rPr lang="en-US" sz="28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Find the mistake in each of the following sentence and correct it.</a:t>
            </a:r>
            <a:endParaRPr lang="en-US" sz="280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404813" y="990600"/>
            <a:ext cx="11452225" cy="5562600"/>
          </a:xfrm>
        </p:spPr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sz="250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1. Zara can make a new line of clothes in three week.</a:t>
            </a:r>
          </a:p>
          <a:p>
            <a:pPr marL="0" indent="0">
              <a:buFont typeface="Arial" pitchFamily="34" charset="0"/>
              <a:buNone/>
            </a:pPr>
            <a:r>
              <a:rPr lang="en-US" sz="250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2. The clothes also change to week to week so customers keep coming back to see what’s new.</a:t>
            </a:r>
          </a:p>
          <a:p>
            <a:pPr marL="0" indent="0">
              <a:buFont typeface="Arial" pitchFamily="34" charset="0"/>
              <a:buNone/>
            </a:pPr>
            <a:r>
              <a:rPr lang="en-US" sz="250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3. She always get dressed before she has breakfast in the morning.</a:t>
            </a:r>
          </a:p>
          <a:p>
            <a:pPr marL="0" indent="0">
              <a:buFont typeface="Arial" pitchFamily="34" charset="0"/>
              <a:buNone/>
            </a:pPr>
            <a:r>
              <a:rPr lang="en-US" sz="250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4. What dress did you worn to go to the party?</a:t>
            </a:r>
          </a:p>
          <a:p>
            <a:pPr marL="0" indent="0">
              <a:buFont typeface="Arial" pitchFamily="34" charset="0"/>
              <a:buNone/>
            </a:pPr>
            <a:r>
              <a:rPr lang="en-US" sz="250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5. I always try off clothes in a shop before I buy them.</a:t>
            </a:r>
          </a:p>
          <a:p>
            <a:pPr marL="0" indent="0">
              <a:buFont typeface="Arial" pitchFamily="34" charset="0"/>
              <a:buNone/>
            </a:pPr>
            <a:r>
              <a:rPr lang="en-US" sz="250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6. I’m colds. I’m going to wear a sweater.</a:t>
            </a:r>
          </a:p>
          <a:p>
            <a:pPr marL="0" indent="0">
              <a:buFont typeface="Arial" pitchFamily="34" charset="0"/>
              <a:buNone/>
            </a:pPr>
            <a:r>
              <a:rPr lang="en-US" sz="250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7. It’s very hot here. Take on your coat.</a:t>
            </a:r>
          </a:p>
          <a:p>
            <a:pPr marL="0" indent="0">
              <a:buFont typeface="Arial" pitchFamily="34" charset="0"/>
              <a:buNone/>
            </a:pPr>
            <a:r>
              <a:rPr lang="en-US" sz="250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8. I’ve read the book but I haven’t saw the film.</a:t>
            </a:r>
          </a:p>
          <a:p>
            <a:pPr marL="0" indent="0">
              <a:buFont typeface="Arial" pitchFamily="34" charset="0"/>
              <a:buNone/>
            </a:pPr>
            <a:r>
              <a:rPr lang="en-US" sz="250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9. Tim have not been to a Japanese restaurant.</a:t>
            </a:r>
          </a:p>
          <a:p>
            <a:pPr marL="0" indent="0">
              <a:buFont typeface="Arial" pitchFamily="34" charset="0"/>
              <a:buNone/>
            </a:pPr>
            <a:r>
              <a:rPr lang="en-US" sz="250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10. I have been to this bar lot of times.</a:t>
            </a:r>
          </a:p>
          <a:p>
            <a:pPr marL="0" indent="0">
              <a:buFont typeface="Arial" pitchFamily="34" charset="0"/>
              <a:buNone/>
            </a:pPr>
            <a:r>
              <a:rPr lang="en-US" sz="250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11. Daniel has give his girlfriend some flowers on her birthday.</a:t>
            </a:r>
          </a:p>
          <a:p>
            <a:pPr marL="0" indent="0">
              <a:buFont typeface="Arial" pitchFamily="34" charset="0"/>
              <a:buNone/>
            </a:pPr>
            <a:endParaRPr lang="en-US" sz="250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7364" y="228600"/>
            <a:ext cx="11373755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16. If we ………….(travel) to Hanoi, we would visit the museums.</a:t>
            </a:r>
          </a:p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17. If you wear sandals in the mountains, you…………. (slip) on the rocks.</a:t>
            </a:r>
          </a:p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18. If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Giang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……(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forget) her homework, the </a:t>
            </a:r>
            <a:r>
              <a:rPr lang="en-US" sz="2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teacher’ll</a:t>
            </a:r>
            <a:r>
              <a:rPr lang="en-US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give 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 a low mark.</a:t>
            </a:r>
          </a:p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19. If </a:t>
            </a:r>
            <a:r>
              <a:rPr lang="en-US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they…. 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(go) to the disco, </a:t>
            </a:r>
            <a:r>
              <a:rPr lang="en-US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they’ll listen 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loud music.</a:t>
            </a:r>
          </a:p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20. If you </a:t>
            </a:r>
            <a:r>
              <a:rPr lang="en-US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wait 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minute, I </a:t>
            </a:r>
            <a:r>
              <a:rPr lang="en-US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……………(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ask) my parents.</a:t>
            </a:r>
          </a:p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21. If we meet at 9:30, we…………….. (have) plenty of time.</a:t>
            </a:r>
          </a:p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22. Lisa …………… the milk if she looked in the fridge.</a:t>
            </a:r>
          </a:p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spoke louder, your classmates……………. (understand) you.</a:t>
            </a:r>
          </a:p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24. Dan………… (arrive) safe if he drove slowly.</a:t>
            </a:r>
          </a:p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25. The door …………( not/lock) if you press the green button.</a:t>
            </a:r>
          </a:p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would call the office if I…………. (be) you.</a:t>
            </a:r>
          </a:p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27. The soil………………… (not/dry out) if you water the plants regularly.</a:t>
            </a:r>
          </a:p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28. If you ……….(not/ give) the young boy this stick, he wouldn’t  hurt himself.</a:t>
            </a:r>
          </a:p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29. If the cat hides in the tree, the dog…………………. (not/find) it.</a:t>
            </a:r>
          </a:p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30. Linda………. (read) the newspaper if she went by train</a:t>
            </a:r>
            <a:r>
              <a:rPr lang="en-US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71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709613" y="228600"/>
            <a:ext cx="10641012" cy="685800"/>
          </a:xfrm>
        </p:spPr>
        <p:txBody>
          <a:bodyPr/>
          <a:lstStyle/>
          <a:p>
            <a:r>
              <a:rPr lang="en-US" sz="32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Use the given words to complete sentences </a:t>
            </a:r>
            <a:endParaRPr lang="en-US" sz="320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00113" y="1143000"/>
            <a:ext cx="10042525" cy="5334000"/>
          </a:xfrm>
        </p:spPr>
        <p:txBody>
          <a:bodyPr>
            <a:noAutofit/>
          </a:bodyPr>
          <a:lstStyle/>
          <a:p>
            <a:pPr marL="0" indent="0" eaLnBrk="1" fontAlgn="auto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800" kern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He/the/ tall/student/ the/ class</a:t>
            </a:r>
          </a:p>
          <a:p>
            <a:pPr marL="0" indent="0" eaLnBrk="1" fontAlgn="auto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800" kern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He/not/read/ the/ newspaper/ today</a:t>
            </a:r>
          </a:p>
          <a:p>
            <a:pPr marL="0" indent="0" eaLnBrk="1" fontAlgn="auto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800" kern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They/ be/most/ beautiful/girls/ I/ ever/ see</a:t>
            </a:r>
          </a:p>
          <a:p>
            <a:pPr marL="0" indent="0" eaLnBrk="1" fontAlgn="auto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800" kern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She/ always/ get/dress/before/ have/ breakfast/ the morning</a:t>
            </a:r>
          </a:p>
          <a:p>
            <a:pPr marL="0" indent="0" eaLnBrk="1" fontAlgn="auto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800" kern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It /cold/ here/, put/ your/sweater</a:t>
            </a:r>
          </a:p>
          <a:p>
            <a:pPr marL="0" indent="0" eaLnBrk="1" fontAlgn="auto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800" kern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She/ just break/ her leg</a:t>
            </a:r>
          </a:p>
          <a:p>
            <a:pPr marL="0" indent="0" eaLnBrk="1" fontAlgn="auto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800" kern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They/eat/there/before?</a:t>
            </a:r>
          </a:p>
          <a:p>
            <a:pPr marL="0" indent="0" eaLnBrk="1" fontAlgn="auto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800" kern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David/ brother/ have/ an argument/ his/ wife</a:t>
            </a:r>
          </a:p>
          <a:p>
            <a:pPr marL="0" indent="0" eaLnBrk="1" fontAlgn="auto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800" kern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 Your/ mother/fly/ before? </a:t>
            </a:r>
          </a:p>
          <a:p>
            <a:pPr marL="0" indent="0" eaLnBrk="1" fontAlgn="auto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800" ker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 </a:t>
            </a:r>
            <a:r>
              <a:rPr lang="en-US" sz="2800" kern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How/ you/ go/ to / wedding/ last/summer?</a:t>
            </a:r>
          </a:p>
          <a:p>
            <a:pPr marL="0" indent="0" eaLnBrk="1" fontAlgn="auto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en-US" sz="2800" kern="0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912813" y="228600"/>
            <a:ext cx="10641012" cy="1066800"/>
          </a:xfrm>
        </p:spPr>
        <p:txBody>
          <a:bodyPr/>
          <a:lstStyle/>
          <a:p>
            <a:r>
              <a:rPr lang="en-GB" sz="32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Read the passage and</a:t>
            </a:r>
            <a:r>
              <a:rPr lang="en-US" sz="32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 c</a:t>
            </a:r>
            <a:r>
              <a:rPr lang="vi-VN" sz="3200" b="1" smtClean="0">
                <a:solidFill>
                  <a:srgbClr val="FF0000"/>
                </a:solidFill>
                <a:cs typeface="Times New Roman" pitchFamily="18" charset="0"/>
              </a:rPr>
              <a:t>ircle</a:t>
            </a:r>
            <a:r>
              <a:rPr lang="en-GB" sz="32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 the best word (A, B, or C) for each space</a:t>
            </a:r>
            <a:r>
              <a:rPr lang="en-GB" sz="3200" b="1" i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320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8013" y="1352550"/>
            <a:ext cx="11149012" cy="5200650"/>
          </a:xfrm>
        </p:spPr>
        <p:txBody>
          <a:bodyPr>
            <a:normAutofit fontScale="55000" lnSpcReduction="20000"/>
          </a:bodyPr>
          <a:lstStyle/>
          <a:p>
            <a:pPr marL="0" indent="0" algn="just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kern="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kern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American banker was walking on a beautiful beach in a small Mexican village. He (1)_____ a fisherman in his boat with a few fish on it</a:t>
            </a:r>
            <a:r>
              <a:rPr lang="en-US" kern="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kern="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kern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Great fish</a:t>
            </a:r>
            <a:r>
              <a:rPr lang="en-US" kern="0" baseline="30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kern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he said. “How long did it take you (2)_____ them</a:t>
            </a:r>
            <a:r>
              <a:rPr lang="en-US" kern="0" baseline="30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lang="en-US" kern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0" indent="0" algn="just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kern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“Not very long”, answered the fisherman.</a:t>
            </a:r>
          </a:p>
          <a:p>
            <a:pPr marL="0" indent="0" algn="just" eaLnBrk="1" fontAlgn="auto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kern="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kern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didn’t you (3)_____ at sea longer to catch some more?</a:t>
            </a:r>
            <a:r>
              <a:rPr lang="en-US" kern="0" baseline="30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kern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asked the banker.</a:t>
            </a:r>
          </a:p>
          <a:p>
            <a:pPr marL="0" indent="0" algn="just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kern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“There are just enough fish here to feed my family,” answered the Mexican.</a:t>
            </a:r>
          </a:p>
          <a:p>
            <a:pPr marL="0" indent="0" algn="just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kern="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</a:t>
            </a:r>
            <a:r>
              <a:rPr lang="en-US" kern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American asked, “But what do you do the rest of the time?”</a:t>
            </a:r>
          </a:p>
          <a:p>
            <a:pPr marL="0" indent="0" algn="just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kern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“I (4)_____ late, I fish a little, I play with my kids, I have siestas. In the evening, I go to see my friends in the village. We drink wine and play the guitar. I'm (5)_____than you think. Life here isn’t as…”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en-US" kern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kern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kern="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</a:t>
            </a:r>
            <a:r>
              <a:rPr lang="en-US" kern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saw		</a:t>
            </a:r>
            <a:r>
              <a:rPr lang="en-US" kern="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kern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sees		</a:t>
            </a:r>
            <a:r>
              <a:rPr lang="en-US" kern="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C</a:t>
            </a:r>
            <a:r>
              <a:rPr lang="en-US" kern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seen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kern="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A</a:t>
            </a:r>
            <a:r>
              <a:rPr lang="en-US" kern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catch		B. to catch		C. to catching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kern="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A</a:t>
            </a:r>
            <a:r>
              <a:rPr lang="en-US" kern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stay		</a:t>
            </a:r>
            <a:r>
              <a:rPr lang="en-US" kern="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kern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stayed		</a:t>
            </a:r>
            <a:r>
              <a:rPr lang="en-US" kern="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kern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kern="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staied</a:t>
            </a:r>
            <a:endParaRPr lang="en-US" kern="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kern="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A</a:t>
            </a:r>
            <a:r>
              <a:rPr lang="en-US" kern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slept		B. </a:t>
            </a:r>
            <a:r>
              <a:rPr lang="en-US" kern="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sleeped</a:t>
            </a:r>
            <a:r>
              <a:rPr lang="en-US" kern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C. sleep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kern="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A</a:t>
            </a:r>
            <a:r>
              <a:rPr lang="en-US" kern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busy		B. </a:t>
            </a:r>
            <a:r>
              <a:rPr lang="en-US" kern="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busyer</a:t>
            </a:r>
            <a:r>
              <a:rPr lang="en-US" kern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kern="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kern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busier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en-US" sz="2400" kern="0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06413" y="255588"/>
            <a:ext cx="11250612" cy="887412"/>
          </a:xfrm>
        </p:spPr>
        <p:txBody>
          <a:bodyPr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b="1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 the passage and</a:t>
            </a:r>
            <a:r>
              <a:rPr lang="en-US" sz="3200" b="1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c</a:t>
            </a:r>
            <a:r>
              <a:rPr lang="vi-VN" sz="3200" b="1" kern="0" dirty="0">
                <a:solidFill>
                  <a:srgbClr val="FF0000"/>
                </a:solidFill>
                <a:cs typeface="Times New Roman" panose="02020603050405020304" pitchFamily="18" charset="0"/>
              </a:rPr>
              <a:t>ircle</a:t>
            </a:r>
            <a:r>
              <a:rPr lang="en-GB" sz="3200" b="1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the best word (A, B, or C) for each space</a:t>
            </a:r>
            <a:r>
              <a:rPr lang="en-GB" sz="3200" b="1" i="1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200" kern="0" dirty="0">
              <a:solidFill>
                <a:srgbClr val="FF0000"/>
              </a:solidFill>
            </a:endParaRP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506413" y="1066800"/>
            <a:ext cx="11250612" cy="5638800"/>
          </a:xfrm>
        </p:spPr>
        <p:txBody>
          <a:bodyPr/>
          <a:lstStyle/>
          <a:p>
            <a:pPr marL="0" indent="0" algn="just">
              <a:spcBef>
                <a:spcPct val="0"/>
              </a:spcBef>
              <a:buFont typeface="Arial" pitchFamily="34" charset="0"/>
              <a:buNone/>
            </a:pPr>
            <a:r>
              <a:rPr lang="en-US" sz="230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Hi Alessandra!</a:t>
            </a:r>
          </a:p>
          <a:p>
            <a:pPr marL="0" indent="0" algn="just">
              <a:spcBef>
                <a:spcPct val="0"/>
              </a:spcBef>
              <a:buFont typeface="Arial" pitchFamily="34" charset="0"/>
              <a:buNone/>
            </a:pPr>
            <a:r>
              <a:rPr lang="en-US" sz="230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Thanks for your last email, I hope your exams went well. I have some exciting news and I’m writing (1)_______ for your advice.</a:t>
            </a:r>
          </a:p>
          <a:p>
            <a:pPr marL="0" indent="0" algn="just">
              <a:spcBef>
                <a:spcPct val="0"/>
              </a:spcBef>
              <a:buFont typeface="Arial" pitchFamily="34" charset="0"/>
              <a:buNone/>
            </a:pPr>
            <a:r>
              <a:rPr lang="en-US" sz="230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 want (2)_______ go on holiday to Argentina next year. What do you think is the (3)______ month for me to come? I can only come for three weeks, so which places do you think I should (4)_______ a car or travel around by bus or train?</a:t>
            </a:r>
          </a:p>
          <a:p>
            <a:pPr marL="0" indent="0" algn="just">
              <a:spcBef>
                <a:spcPct val="0"/>
              </a:spcBef>
              <a:buFont typeface="Arial" pitchFamily="34" charset="0"/>
              <a:buNone/>
            </a:pPr>
            <a:r>
              <a:rPr lang="en-US" sz="230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I’m planning to spend a few days in and around Mendoza, and it would be great if we could meet. Can you recommend a good hotel (not too expensive)?</a:t>
            </a:r>
          </a:p>
          <a:p>
            <a:pPr marL="0" indent="0" algn="just">
              <a:spcBef>
                <a:spcPct val="0"/>
              </a:spcBef>
              <a:buFont typeface="Arial" pitchFamily="34" charset="0"/>
              <a:buNone/>
            </a:pPr>
            <a:r>
              <a:rPr lang="en-US" sz="230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Hope (5)______ from you soon!</a:t>
            </a:r>
          </a:p>
          <a:p>
            <a:pPr marL="0" indent="0" algn="just">
              <a:spcBef>
                <a:spcPct val="0"/>
              </a:spcBef>
              <a:buFont typeface="Arial" pitchFamily="34" charset="0"/>
              <a:buNone/>
            </a:pPr>
            <a:r>
              <a:rPr lang="en-US" sz="230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Best wishes,</a:t>
            </a:r>
          </a:p>
          <a:p>
            <a:pPr marL="0" indent="0" algn="just">
              <a:spcBef>
                <a:spcPct val="0"/>
              </a:spcBef>
              <a:buFont typeface="Arial" pitchFamily="34" charset="0"/>
              <a:buNone/>
            </a:pPr>
            <a:r>
              <a:rPr lang="en-US" sz="230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Daniel</a:t>
            </a:r>
          </a:p>
          <a:p>
            <a:pPr marL="0" indent="0" algn="just">
              <a:spcBef>
                <a:spcPct val="0"/>
              </a:spcBef>
              <a:buFont typeface="Arial" pitchFamily="34" charset="0"/>
              <a:buNone/>
            </a:pPr>
            <a:r>
              <a:rPr lang="en-US" sz="230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1. A. to ask		B. for ask			C. asking	</a:t>
            </a:r>
          </a:p>
          <a:p>
            <a:pPr marL="0" indent="0" algn="just">
              <a:spcBef>
                <a:spcPct val="0"/>
              </a:spcBef>
              <a:buFont typeface="Arial" pitchFamily="34" charset="0"/>
              <a:buNone/>
            </a:pPr>
            <a:r>
              <a:rPr lang="en-US" sz="230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2. A. for	             B. to			            C. in</a:t>
            </a:r>
          </a:p>
          <a:p>
            <a:pPr marL="0" indent="0" algn="just">
              <a:spcBef>
                <a:spcPct val="0"/>
              </a:spcBef>
              <a:buFont typeface="Arial" pitchFamily="34" charset="0"/>
              <a:buNone/>
            </a:pPr>
            <a:r>
              <a:rPr lang="en-US" sz="230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3. A. good		B. gooder			C. best</a:t>
            </a:r>
          </a:p>
          <a:p>
            <a:pPr marL="0" indent="0" algn="just">
              <a:spcBef>
                <a:spcPct val="0"/>
              </a:spcBef>
              <a:buFont typeface="Arial" pitchFamily="34" charset="0"/>
              <a:buNone/>
            </a:pPr>
            <a:r>
              <a:rPr lang="en-US" sz="230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4. A. hire		B. to hire			C. hires</a:t>
            </a:r>
          </a:p>
          <a:p>
            <a:pPr marL="0" indent="0" algn="just">
              <a:spcBef>
                <a:spcPct val="0"/>
              </a:spcBef>
              <a:buFont typeface="Arial" pitchFamily="34" charset="0"/>
              <a:buNone/>
            </a:pPr>
            <a:r>
              <a:rPr lang="en-US" sz="230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5. A. to hear		B. hearing		             C. hear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319" y="0"/>
            <a:ext cx="11582017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Rewrite the sentences that mean the same the printed before.</a:t>
            </a:r>
          </a:p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Keep silent or you’ll wake the baby.</a:t>
            </a:r>
          </a:p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………………………………………………………………………..</a:t>
            </a:r>
          </a:p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Stop talking or you won’t understand.</a:t>
            </a:r>
          </a:p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………………………………………………………………………..</a:t>
            </a:r>
          </a:p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I don’t know her phone number so I can’t phone her.</a:t>
            </a:r>
          </a:p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………………………………………………………………………..</a:t>
            </a:r>
          </a:p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Peter is fat because he eats so many candies.</a:t>
            </a:r>
          </a:p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………………………………………………………………………..</a:t>
            </a:r>
          </a:p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Peter and Susan argue a lot so they aren’t happy.</a:t>
            </a:r>
          </a:p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………………………………………………………………………..</a:t>
            </a:r>
          </a:p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Give me the money or I’ll kill you.</a:t>
            </a:r>
          </a:p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………………………………………………………………………..</a:t>
            </a:r>
          </a:p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George doesn’t do his homework regularly so can’t keep up with other students</a:t>
            </a:r>
          </a:p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……………………………………………………………………………………</a:t>
            </a:r>
          </a:p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Hurry up or we’ll be late</a:t>
            </a:r>
            <a:r>
              <a:rPr lang="en-US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66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81712" cy="6781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544" y="0"/>
            <a:ext cx="60332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73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152400"/>
            <a:ext cx="11352212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5" y="1631950"/>
            <a:ext cx="2182813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2" name="Content Placeholder 4"/>
          <p:cNvSpPr txBox="1">
            <a:spLocks/>
          </p:cNvSpPr>
          <p:nvPr/>
        </p:nvSpPr>
        <p:spPr bwMode="auto">
          <a:xfrm>
            <a:off x="811213" y="2133600"/>
            <a:ext cx="106410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ts val="1325"/>
              </a:spcBef>
            </a:pPr>
            <a:r>
              <a:rPr lang="en-US" sz="3200" b="1">
                <a:solidFill>
                  <a:srgbClr val="0070C0"/>
                </a:solidFill>
              </a:rPr>
              <a:t>a. Complete the definitions with words from the box. Underline the stressed syllable</a:t>
            </a:r>
          </a:p>
        </p:txBody>
      </p:sp>
      <p:pic>
        <p:nvPicPr>
          <p:cNvPr id="2053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38" y="3684588"/>
            <a:ext cx="5654675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3395663" y="4270375"/>
            <a:ext cx="1368425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sz="2400" b="1">
                <a:solidFill>
                  <a:srgbClr val="FF0000"/>
                </a:solidFill>
                <a:cs typeface="Times New Roman" pitchFamily="18" charset="0"/>
              </a:rPr>
              <a:t>decide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3190875" y="4894263"/>
            <a:ext cx="1812925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sz="2400" b="1" smtClean="0">
                <a:solidFill>
                  <a:srgbClr val="FF0000"/>
                </a:solidFill>
                <a:cs typeface="Times New Roman" pitchFamily="18" charset="0"/>
              </a:rPr>
              <a:t>decision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3298825" y="5253038"/>
            <a:ext cx="1504950" cy="2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sz="2400" b="1">
                <a:solidFill>
                  <a:srgbClr val="FF0000"/>
                </a:solidFill>
                <a:cs typeface="Times New Roman" pitchFamily="18" charset="0"/>
              </a:rPr>
              <a:t>decisive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3155950" y="5611813"/>
            <a:ext cx="1651000" cy="2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sz="2400" b="1">
                <a:solidFill>
                  <a:srgbClr val="FF0000"/>
                </a:solidFill>
                <a:cs typeface="Times New Roman" pitchFamily="18" charset="0"/>
              </a:rPr>
              <a:t>indecisive</a:t>
            </a:r>
            <a:endParaRPr lang="en-US"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Content Placeholder 2"/>
          <p:cNvSpPr>
            <a:spLocks noGrp="1"/>
          </p:cNvSpPr>
          <p:nvPr>
            <p:ph idx="1"/>
          </p:nvPr>
        </p:nvSpPr>
        <p:spPr>
          <a:xfrm>
            <a:off x="379413" y="228600"/>
            <a:ext cx="11452225" cy="1066800"/>
          </a:xfrm>
        </p:spPr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sz="3200" b="1" smtClean="0">
                <a:solidFill>
                  <a:srgbClr val="0070C0"/>
                </a:solidFill>
              </a:rPr>
              <a:t>b. Interview your partner with the questionnaire. Ask for more information. Which of you is more indecisive?</a:t>
            </a:r>
          </a:p>
        </p:txBody>
      </p:sp>
      <p:pic>
        <p:nvPicPr>
          <p:cNvPr id="3075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663" y="1447800"/>
            <a:ext cx="5759450" cy="50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8" y="228600"/>
            <a:ext cx="354647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938" y="228600"/>
            <a:ext cx="7213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5707063" y="1219200"/>
            <a:ext cx="7096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go</a:t>
            </a:r>
            <a:endParaRPr lang="en-US" b="1">
              <a:solidFill>
                <a:srgbClr val="FF0000"/>
              </a:solidFill>
              <a:latin typeface="Calibri Light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6173788" y="1797050"/>
            <a:ext cx="8874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meet</a:t>
            </a:r>
            <a:endParaRPr lang="en-US" b="1">
              <a:solidFill>
                <a:srgbClr val="FF0000"/>
              </a:solidFill>
              <a:latin typeface="Calibri Light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8880475" y="3597275"/>
            <a:ext cx="70961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be</a:t>
            </a:r>
            <a:endParaRPr lang="en-US" b="1">
              <a:solidFill>
                <a:srgbClr val="FF0000"/>
              </a:solidFill>
              <a:latin typeface="Calibri Light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8169275" y="4562475"/>
            <a:ext cx="711200" cy="26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go</a:t>
            </a:r>
            <a:endParaRPr lang="en-US" b="1">
              <a:solidFill>
                <a:srgbClr val="FF0000"/>
              </a:solidFill>
              <a:latin typeface="Calibri Light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9058275" y="4806950"/>
            <a:ext cx="974725" cy="16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walk</a:t>
            </a:r>
            <a:endParaRPr lang="en-US" b="1">
              <a:solidFill>
                <a:srgbClr val="FF0000"/>
              </a:solidFill>
              <a:latin typeface="Calibri Light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 bwMode="auto">
          <a:xfrm>
            <a:off x="8609013" y="2779713"/>
            <a:ext cx="1023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wear</a:t>
            </a:r>
            <a:endParaRPr lang="en-US" b="1">
              <a:solidFill>
                <a:srgbClr val="FF0000"/>
              </a:solidFill>
              <a:latin typeface="Calibri Light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217488" y="741363"/>
            <a:ext cx="3921125" cy="2295525"/>
          </a:xfrm>
        </p:spPr>
        <p:txBody>
          <a:bodyPr>
            <a:normAutofit/>
          </a:bodyPr>
          <a:lstStyle/>
          <a:p>
            <a:pPr marL="0" indent="0">
              <a:buFont typeface="Arial" pitchFamily="34" charset="0"/>
              <a:buNone/>
              <a:defRPr/>
            </a:pPr>
            <a:r>
              <a:rPr lang="en-US" sz="2800" b="1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a. Cover 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the dialogue and listen. Who’s indecisive. Roz or Mel? What about?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217488" y="3009900"/>
            <a:ext cx="3921125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  <a:defRPr/>
            </a:pPr>
            <a:r>
              <a:rPr lang="en-US" sz="2800" b="1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Roz is indecisive about going to the party, what clothes to wear, and how to get there. </a:t>
            </a:r>
            <a:endParaRPr lang="en-US" sz="2800" b="1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200025" y="5218113"/>
            <a:ext cx="3921125" cy="150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  <a:defRPr/>
            </a:pPr>
            <a:r>
              <a:rPr lang="en-US" sz="2800" b="1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b. Listen again and complete the conversation</a:t>
            </a:r>
            <a:endParaRPr lang="en-US" sz="2800" b="1" dirty="0">
              <a:solidFill>
                <a:srgbClr val="0070C0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2" name="45 6.8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2170113"/>
            <a:ext cx="8112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 build="p"/>
      <p:bldP spid="15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6"/>
          <p:cNvSpPr txBox="1">
            <a:spLocks noChangeArrowheads="1"/>
          </p:cNvSpPr>
          <p:nvPr/>
        </p:nvSpPr>
        <p:spPr bwMode="auto">
          <a:xfrm>
            <a:off x="2668588" y="260350"/>
            <a:ext cx="6858000" cy="7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4000" b="1" u="sng" kern="0" dirty="0">
                <a:solidFill>
                  <a:srgbClr val="002060"/>
                </a:solidFill>
                <a:latin typeface="Arial Black" pitchFamily="34" charset="0"/>
              </a:rPr>
              <a:t>Modals</a:t>
            </a:r>
            <a:r>
              <a:rPr lang="en-US" sz="4000" b="1" kern="0" dirty="0">
                <a:solidFill>
                  <a:srgbClr val="002060"/>
                </a:solidFill>
                <a:latin typeface="Arial Black" pitchFamily="34" charset="0"/>
              </a:rPr>
              <a:t>: May and Might</a:t>
            </a:r>
          </a:p>
        </p:txBody>
      </p:sp>
      <p:pic>
        <p:nvPicPr>
          <p:cNvPr id="21" name="Picture 8" descr="dark-clouds-1482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163" y="969963"/>
            <a:ext cx="2938462" cy="152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 Box 9"/>
          <p:cNvSpPr txBox="1">
            <a:spLocks noChangeArrowheads="1"/>
          </p:cNvSpPr>
          <p:nvPr/>
        </p:nvSpPr>
        <p:spPr bwMode="auto">
          <a:xfrm>
            <a:off x="3186113" y="1141413"/>
            <a:ext cx="4910137" cy="118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ts val="600"/>
              </a:spcBef>
              <a:defRPr/>
            </a:pPr>
            <a:r>
              <a:rPr lang="en-US" sz="3200" b="1" i="1" kern="0">
                <a:solidFill>
                  <a:srgbClr val="00B050"/>
                </a:solidFill>
                <a:latin typeface="+mj-lt"/>
              </a:rPr>
              <a:t>It </a:t>
            </a:r>
            <a:r>
              <a:rPr lang="en-US" sz="3200" b="1" i="1" kern="0">
                <a:solidFill>
                  <a:srgbClr val="FF0000"/>
                </a:solidFill>
                <a:latin typeface="+mj-lt"/>
              </a:rPr>
              <a:t>might rain </a:t>
            </a:r>
            <a:r>
              <a:rPr lang="en-US" sz="3200" b="1" i="1" kern="0">
                <a:solidFill>
                  <a:srgbClr val="00B050"/>
                </a:solidFill>
                <a:latin typeface="+mj-lt"/>
              </a:rPr>
              <a:t>tonight. </a:t>
            </a:r>
          </a:p>
          <a:p>
            <a:pPr eaLnBrk="1" hangingPunct="1">
              <a:spcBef>
                <a:spcPts val="600"/>
              </a:spcBef>
              <a:defRPr/>
            </a:pPr>
            <a:r>
              <a:rPr lang="en-US" sz="3200" b="1" i="1" kern="0">
                <a:solidFill>
                  <a:srgbClr val="00B050"/>
                </a:solidFill>
                <a:latin typeface="+mj-lt"/>
              </a:rPr>
              <a:t>or It </a:t>
            </a:r>
            <a:r>
              <a:rPr lang="en-US" sz="3200" b="1" i="1" kern="0">
                <a:solidFill>
                  <a:srgbClr val="FF0000"/>
                </a:solidFill>
                <a:latin typeface="+mj-lt"/>
              </a:rPr>
              <a:t>may rain </a:t>
            </a:r>
            <a:r>
              <a:rPr lang="en-US" sz="3200" b="1" i="1" kern="0">
                <a:solidFill>
                  <a:srgbClr val="00B050"/>
                </a:solidFill>
                <a:latin typeface="+mj-lt"/>
              </a:rPr>
              <a:t>tonight</a:t>
            </a:r>
            <a:r>
              <a:rPr lang="en-US" sz="3200" i="1" kern="0">
                <a:solidFill>
                  <a:srgbClr val="00B050"/>
                </a:solidFill>
                <a:latin typeface="+mj-lt"/>
              </a:rPr>
              <a:t> </a:t>
            </a:r>
          </a:p>
        </p:txBody>
      </p:sp>
      <p:pic>
        <p:nvPicPr>
          <p:cNvPr id="25" name="Picture 11"/>
          <p:cNvPicPr>
            <a:picLocks noChangeAspect="1" noChangeArrowheads="1"/>
          </p:cNvPicPr>
          <p:nvPr/>
        </p:nvPicPr>
        <p:blipFill>
          <a:blip r:embed="rId3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0" y="2613025"/>
            <a:ext cx="312420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 Box 12"/>
          <p:cNvSpPr txBox="1">
            <a:spLocks noChangeArrowheads="1"/>
          </p:cNvSpPr>
          <p:nvPr/>
        </p:nvSpPr>
        <p:spPr bwMode="auto">
          <a:xfrm>
            <a:off x="4830763" y="2686050"/>
            <a:ext cx="5499100" cy="118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ts val="600"/>
              </a:spcBef>
              <a:defRPr/>
            </a:pPr>
            <a:r>
              <a:rPr lang="en-US" sz="3200" b="1" i="1" kern="0">
                <a:solidFill>
                  <a:srgbClr val="00B050"/>
                </a:solidFill>
                <a:latin typeface="+mj-lt"/>
              </a:rPr>
              <a:t>It </a:t>
            </a:r>
            <a:r>
              <a:rPr lang="en-US" sz="3200" b="1" i="1" kern="0">
                <a:solidFill>
                  <a:srgbClr val="FF0000"/>
                </a:solidFill>
                <a:latin typeface="+mj-lt"/>
              </a:rPr>
              <a:t>may be </a:t>
            </a:r>
            <a:r>
              <a:rPr lang="en-US" sz="3200" b="1" i="1" kern="0">
                <a:solidFill>
                  <a:srgbClr val="00B050"/>
                </a:solidFill>
                <a:latin typeface="+mj-lt"/>
              </a:rPr>
              <a:t>a book </a:t>
            </a:r>
          </a:p>
          <a:p>
            <a:pPr eaLnBrk="1" hangingPunct="1">
              <a:spcBef>
                <a:spcPts val="600"/>
              </a:spcBef>
              <a:defRPr/>
            </a:pPr>
            <a:r>
              <a:rPr lang="en-US" sz="3200" b="1" i="1" kern="0">
                <a:solidFill>
                  <a:srgbClr val="00B050"/>
                </a:solidFill>
                <a:latin typeface="+mj-lt"/>
              </a:rPr>
              <a:t>or it </a:t>
            </a:r>
            <a:r>
              <a:rPr lang="en-US" sz="3200" b="1" i="1" kern="0">
                <a:solidFill>
                  <a:srgbClr val="FF0000"/>
                </a:solidFill>
                <a:latin typeface="+mj-lt"/>
              </a:rPr>
              <a:t>might be </a:t>
            </a:r>
            <a:r>
              <a:rPr lang="en-US" sz="3200" b="1" i="1" kern="0">
                <a:solidFill>
                  <a:srgbClr val="00B050"/>
                </a:solidFill>
                <a:latin typeface="+mj-lt"/>
              </a:rPr>
              <a:t>a game.</a:t>
            </a:r>
          </a:p>
        </p:txBody>
      </p:sp>
      <p:pic>
        <p:nvPicPr>
          <p:cNvPr id="27" name="Picture 14" descr="cac-bien-chi-dan-duong-bo-viet-nam-27-1386151025-529efc715d7f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163" y="3859213"/>
            <a:ext cx="3079750" cy="174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 Box 15"/>
          <p:cNvSpPr txBox="1">
            <a:spLocks noChangeArrowheads="1"/>
          </p:cNvSpPr>
          <p:nvPr/>
        </p:nvSpPr>
        <p:spPr bwMode="auto">
          <a:xfrm>
            <a:off x="3862388" y="4424363"/>
            <a:ext cx="4471987" cy="61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3200" b="1" i="1" kern="0">
                <a:solidFill>
                  <a:srgbClr val="00B050"/>
                </a:solidFill>
                <a:latin typeface="+mj-lt"/>
              </a:rPr>
              <a:t>You </a:t>
            </a:r>
            <a:r>
              <a:rPr lang="en-US" sz="3200" b="1" i="1" kern="0">
                <a:solidFill>
                  <a:srgbClr val="FF0000"/>
                </a:solidFill>
                <a:latin typeface="+mj-lt"/>
              </a:rPr>
              <a:t>may park </a:t>
            </a:r>
            <a:r>
              <a:rPr lang="en-US" sz="3200" b="1" i="1" kern="0">
                <a:solidFill>
                  <a:srgbClr val="00B050"/>
                </a:solidFill>
                <a:latin typeface="+mj-lt"/>
              </a:rPr>
              <a:t>here.</a:t>
            </a:r>
          </a:p>
        </p:txBody>
      </p:sp>
      <p:pic>
        <p:nvPicPr>
          <p:cNvPr id="29" name="Picture 17" descr="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5" y="5135563"/>
            <a:ext cx="2905125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Box 18"/>
          <p:cNvSpPr txBox="1">
            <a:spLocks noChangeArrowheads="1"/>
          </p:cNvSpPr>
          <p:nvPr/>
        </p:nvSpPr>
        <p:spPr bwMode="auto">
          <a:xfrm>
            <a:off x="4333875" y="5715000"/>
            <a:ext cx="5718175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3200" b="1" i="1" kern="0" dirty="0">
                <a:solidFill>
                  <a:srgbClr val="00B050"/>
                </a:solidFill>
                <a:latin typeface="+mj-lt"/>
              </a:rPr>
              <a:t>You </a:t>
            </a:r>
            <a:r>
              <a:rPr lang="en-US" sz="3200" b="1" i="1" kern="0" dirty="0">
                <a:solidFill>
                  <a:srgbClr val="FF0000"/>
                </a:solidFill>
                <a:latin typeface="+mj-lt"/>
              </a:rPr>
              <a:t>may not </a:t>
            </a:r>
            <a:r>
              <a:rPr lang="en-US" sz="3200" b="1" i="1" kern="0" dirty="0">
                <a:solidFill>
                  <a:srgbClr val="00B050"/>
                </a:solidFill>
                <a:latin typeface="+mj-lt"/>
              </a:rPr>
              <a:t>smoke here. </a:t>
            </a:r>
          </a:p>
        </p:txBody>
      </p:sp>
      <p:sp>
        <p:nvSpPr>
          <p:cNvPr id="32" name="Text Box 20"/>
          <p:cNvSpPr txBox="1">
            <a:spLocks noChangeArrowheads="1"/>
          </p:cNvSpPr>
          <p:nvPr/>
        </p:nvSpPr>
        <p:spPr bwMode="auto">
          <a:xfrm>
            <a:off x="25400" y="898525"/>
            <a:ext cx="33353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en-US" kern="0">
              <a:solidFill>
                <a:srgbClr val="00B050"/>
              </a:solidFill>
            </a:endParaRPr>
          </a:p>
        </p:txBody>
      </p:sp>
      <p:sp>
        <p:nvSpPr>
          <p:cNvPr id="33" name="Text Box 21"/>
          <p:cNvSpPr txBox="1">
            <a:spLocks noChangeArrowheads="1"/>
          </p:cNvSpPr>
          <p:nvPr/>
        </p:nvSpPr>
        <p:spPr bwMode="auto">
          <a:xfrm>
            <a:off x="168276" y="957263"/>
            <a:ext cx="3017837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725" tIns="60862" rIns="121725" bIns="6086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3200" b="1" kern="0" dirty="0">
                <a:solidFill>
                  <a:srgbClr val="002060"/>
                </a:solidFill>
                <a:latin typeface="Comic Sans MS" pitchFamily="66" charset="0"/>
              </a:rPr>
              <a:t>1. </a:t>
            </a:r>
            <a:r>
              <a:rPr lang="en-US" sz="3200" b="1" u="sng" kern="0" dirty="0">
                <a:solidFill>
                  <a:srgbClr val="002060"/>
                </a:solidFill>
                <a:latin typeface="Comic Sans MS" pitchFamily="66" charset="0"/>
              </a:rPr>
              <a:t>Examples</a:t>
            </a:r>
            <a:r>
              <a:rPr lang="en-US" sz="3200" b="1" kern="0" dirty="0">
                <a:solidFill>
                  <a:srgbClr val="0070C0"/>
                </a:solidFill>
                <a:latin typeface="Comic Sans MS" pitchFamily="66" charset="0"/>
              </a:rPr>
              <a:t>:</a:t>
            </a:r>
          </a:p>
        </p:txBody>
      </p:sp>
      <p:sp>
        <p:nvSpPr>
          <p:cNvPr id="34" name="AutoShape 30" descr="Điện Toán Đám Mây, Ngày, Tối, Cludy, Thời Tiết"/>
          <p:cNvSpPr>
            <a:spLocks noChangeAspect="1" noChangeArrowheads="1"/>
          </p:cNvSpPr>
          <p:nvPr/>
        </p:nvSpPr>
        <p:spPr bwMode="auto">
          <a:xfrm>
            <a:off x="5911850" y="3276600"/>
            <a:ext cx="4048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kern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24"/>
          <p:cNvSpPr txBox="1">
            <a:spLocks noChangeArrowheads="1"/>
          </p:cNvSpPr>
          <p:nvPr/>
        </p:nvSpPr>
        <p:spPr bwMode="auto">
          <a:xfrm>
            <a:off x="775350" y="1407680"/>
            <a:ext cx="2146300" cy="676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3600" b="1" kern="0">
                <a:solidFill>
                  <a:srgbClr val="002060"/>
                </a:solidFill>
                <a:latin typeface="Comic Sans MS" pitchFamily="66" charset="0"/>
              </a:rPr>
              <a:t>3.</a:t>
            </a:r>
            <a:r>
              <a:rPr lang="en-US" sz="3600" b="1" u="sng" kern="0">
                <a:solidFill>
                  <a:srgbClr val="002060"/>
                </a:solidFill>
                <a:latin typeface="Comic Sans MS" pitchFamily="66" charset="0"/>
              </a:rPr>
              <a:t>Uses</a:t>
            </a:r>
            <a:r>
              <a:rPr lang="en-US" sz="3600" b="1" kern="0">
                <a:solidFill>
                  <a:srgbClr val="002060"/>
                </a:solidFill>
                <a:latin typeface="Comic Sans MS" pitchFamily="66" charset="0"/>
              </a:rPr>
              <a:t>:</a:t>
            </a:r>
          </a:p>
        </p:txBody>
      </p:sp>
      <p:sp>
        <p:nvSpPr>
          <p:cNvPr id="10" name="Text Box 26"/>
          <p:cNvSpPr txBox="1">
            <a:spLocks noChangeArrowheads="1"/>
          </p:cNvSpPr>
          <p:nvPr/>
        </p:nvSpPr>
        <p:spPr bwMode="auto">
          <a:xfrm>
            <a:off x="439738" y="2133600"/>
            <a:ext cx="11452225" cy="1784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571500" indent="-571500" algn="just" eaLnBrk="1" hangingPunct="1">
              <a:spcBef>
                <a:spcPct val="50000"/>
              </a:spcBef>
              <a:buFont typeface="Wingdings" pitchFamily="2" charset="2"/>
              <a:buChar char="Ø"/>
              <a:defRPr/>
            </a:pPr>
            <a:r>
              <a:rPr lang="en-US" sz="3600" b="1" kern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3600" b="1" kern="0">
                <a:solidFill>
                  <a:srgbClr val="0000FF"/>
                </a:solidFill>
                <a:latin typeface="+mj-lt"/>
              </a:rPr>
              <a:t>We use </a:t>
            </a:r>
            <a:r>
              <a:rPr lang="en-US" sz="3600" b="1" u="sng" kern="0">
                <a:solidFill>
                  <a:srgbClr val="FF0000"/>
                </a:solidFill>
                <a:latin typeface="+mj-lt"/>
              </a:rPr>
              <a:t>may/ might</a:t>
            </a:r>
            <a:r>
              <a:rPr lang="en-US" sz="3600" b="1" kern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3600" b="1" kern="0">
                <a:solidFill>
                  <a:srgbClr val="0000FF"/>
                </a:solidFill>
                <a:latin typeface="+mj-lt"/>
              </a:rPr>
              <a:t>to say that something is </a:t>
            </a:r>
            <a:r>
              <a:rPr lang="en-US" sz="3600" b="1" kern="0">
                <a:solidFill>
                  <a:srgbClr val="FF0000"/>
                </a:solidFill>
                <a:latin typeface="+mj-lt"/>
              </a:rPr>
              <a:t>possible</a:t>
            </a:r>
            <a:r>
              <a:rPr lang="en-US" sz="3600" b="1" kern="0">
                <a:solidFill>
                  <a:srgbClr val="0000FF"/>
                </a:solidFill>
                <a:latin typeface="+mj-lt"/>
              </a:rPr>
              <a:t> at present or in the future. However, </a:t>
            </a:r>
            <a:r>
              <a:rPr lang="en-US" sz="3600" b="1" kern="0">
                <a:solidFill>
                  <a:srgbClr val="FF0000"/>
                </a:solidFill>
                <a:latin typeface="+mj-lt"/>
              </a:rPr>
              <a:t>might</a:t>
            </a:r>
            <a:r>
              <a:rPr lang="en-US" sz="3600" b="1" kern="0">
                <a:solidFill>
                  <a:srgbClr val="0000FF"/>
                </a:solidFill>
                <a:latin typeface="+mj-lt"/>
              </a:rPr>
              <a:t> is </a:t>
            </a:r>
            <a:r>
              <a:rPr lang="en-US" sz="3600" b="1" kern="0">
                <a:solidFill>
                  <a:srgbClr val="FF0000"/>
                </a:solidFill>
                <a:latin typeface="+mj-lt"/>
              </a:rPr>
              <a:t>less possible </a:t>
            </a:r>
            <a:r>
              <a:rPr lang="en-US" sz="3600" b="1" kern="0">
                <a:solidFill>
                  <a:srgbClr val="0000FF"/>
                </a:solidFill>
                <a:latin typeface="+mj-lt"/>
              </a:rPr>
              <a:t>than </a:t>
            </a:r>
            <a:r>
              <a:rPr lang="en-US" sz="3600" b="1" kern="0">
                <a:solidFill>
                  <a:srgbClr val="FF0000"/>
                </a:solidFill>
                <a:latin typeface="+mj-lt"/>
              </a:rPr>
              <a:t>may</a:t>
            </a:r>
            <a:r>
              <a:rPr lang="en-US" sz="3600" b="1" kern="0">
                <a:solidFill>
                  <a:srgbClr val="0000FF"/>
                </a:solidFill>
                <a:latin typeface="+mj-lt"/>
              </a:rPr>
              <a:t>.</a:t>
            </a:r>
          </a:p>
        </p:txBody>
      </p:sp>
      <p:sp>
        <p:nvSpPr>
          <p:cNvPr id="14" name="Text Box 27"/>
          <p:cNvSpPr txBox="1">
            <a:spLocks noChangeArrowheads="1"/>
          </p:cNvSpPr>
          <p:nvPr/>
        </p:nvSpPr>
        <p:spPr bwMode="auto">
          <a:xfrm>
            <a:off x="439738" y="4117975"/>
            <a:ext cx="11182350" cy="1230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571500" indent="-571500" algn="just" eaLnBrk="1" hangingPunct="1">
              <a:spcBef>
                <a:spcPct val="50000"/>
              </a:spcBef>
              <a:buFont typeface="Wingdings" pitchFamily="2" charset="2"/>
              <a:buChar char="Ø"/>
              <a:defRPr/>
            </a:pPr>
            <a:r>
              <a:rPr lang="en-US" sz="3600" b="1" kern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3600" b="1" kern="0">
                <a:solidFill>
                  <a:srgbClr val="0000FF"/>
                </a:solidFill>
                <a:latin typeface="+mj-lt"/>
              </a:rPr>
              <a:t>We use </a:t>
            </a:r>
            <a:r>
              <a:rPr lang="en-US" sz="3600" b="1" kern="0">
                <a:solidFill>
                  <a:srgbClr val="FF0000"/>
                </a:solidFill>
                <a:latin typeface="+mj-lt"/>
              </a:rPr>
              <a:t>may</a:t>
            </a:r>
            <a:r>
              <a:rPr lang="en-US" sz="3600" b="1" kern="0">
                <a:solidFill>
                  <a:srgbClr val="0000FF"/>
                </a:solidFill>
                <a:latin typeface="+mj-lt"/>
              </a:rPr>
              <a:t> to say that something we have </a:t>
            </a:r>
            <a:r>
              <a:rPr lang="en-US" sz="3600" b="1" kern="0">
                <a:solidFill>
                  <a:srgbClr val="FF0000"/>
                </a:solidFill>
                <a:latin typeface="+mj-lt"/>
              </a:rPr>
              <a:t>permission</a:t>
            </a:r>
            <a:r>
              <a:rPr lang="en-US" sz="3600" b="1" kern="0">
                <a:solidFill>
                  <a:srgbClr val="0000FF"/>
                </a:solidFill>
                <a:latin typeface="+mj-lt"/>
              </a:rPr>
              <a:t> to do. We </a:t>
            </a:r>
            <a:r>
              <a:rPr lang="en-US" sz="3600" b="1" kern="0">
                <a:solidFill>
                  <a:srgbClr val="FF0000"/>
                </a:solidFill>
                <a:latin typeface="+mj-lt"/>
              </a:rPr>
              <a:t>do not use might </a:t>
            </a:r>
            <a:r>
              <a:rPr lang="en-US" sz="3600" b="1" kern="0">
                <a:solidFill>
                  <a:srgbClr val="0000FF"/>
                </a:solidFill>
                <a:latin typeface="+mj-lt"/>
              </a:rPr>
              <a:t>in this case.</a:t>
            </a:r>
          </a:p>
        </p:txBody>
      </p: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2078038" y="5595938"/>
            <a:ext cx="9109075" cy="61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3200" b="1" i="1" kern="0">
                <a:solidFill>
                  <a:srgbClr val="00B050"/>
                </a:solidFill>
                <a:latin typeface="+mj-lt"/>
              </a:rPr>
              <a:t>Ex: </a:t>
            </a:r>
            <a:r>
              <a:rPr lang="en-US" sz="3200" b="1" i="1" kern="0">
                <a:solidFill>
                  <a:srgbClr val="FF0000"/>
                </a:solidFill>
                <a:latin typeface="+mj-lt"/>
              </a:rPr>
              <a:t>May </a:t>
            </a:r>
            <a:r>
              <a:rPr lang="en-US" sz="3200" b="1" i="1" kern="0">
                <a:solidFill>
                  <a:srgbClr val="00B050"/>
                </a:solidFill>
                <a:latin typeface="+mj-lt"/>
              </a:rPr>
              <a:t>I </a:t>
            </a:r>
            <a:r>
              <a:rPr lang="en-US" sz="3200" b="1" i="1" kern="0">
                <a:solidFill>
                  <a:srgbClr val="FF0000"/>
                </a:solidFill>
                <a:latin typeface="+mj-lt"/>
              </a:rPr>
              <a:t>use</a:t>
            </a:r>
            <a:r>
              <a:rPr lang="en-US" sz="3200" b="1" i="1" kern="0">
                <a:solidFill>
                  <a:srgbClr val="00B050"/>
                </a:solidFill>
                <a:latin typeface="+mj-lt"/>
              </a:rPr>
              <a:t> your phone? (= can I use your phone)</a:t>
            </a:r>
          </a:p>
        </p:txBody>
      </p:sp>
      <p:sp>
        <p:nvSpPr>
          <p:cNvPr id="17" name="Text Box 19"/>
          <p:cNvSpPr txBox="1">
            <a:spLocks noChangeArrowheads="1"/>
          </p:cNvSpPr>
          <p:nvPr/>
        </p:nvSpPr>
        <p:spPr bwMode="auto">
          <a:xfrm>
            <a:off x="3566319" y="821892"/>
            <a:ext cx="5626028" cy="739775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21725" tIns="60862" rIns="121725" bIns="6086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4000" b="1" kern="0" dirty="0">
                <a:solidFill>
                  <a:srgbClr val="FF0000"/>
                </a:solidFill>
                <a:latin typeface="+mj-lt"/>
              </a:rPr>
              <a:t>S + </a:t>
            </a:r>
            <a:r>
              <a:rPr lang="en-US" sz="4000" b="1" kern="0">
                <a:solidFill>
                  <a:srgbClr val="FF0000"/>
                </a:solidFill>
                <a:latin typeface="+mj-lt"/>
              </a:rPr>
              <a:t>may </a:t>
            </a:r>
            <a:r>
              <a:rPr lang="en-US" sz="4000" b="1" kern="0" smtClean="0">
                <a:solidFill>
                  <a:srgbClr val="FF0000"/>
                </a:solidFill>
                <a:latin typeface="+mj-lt"/>
              </a:rPr>
              <a:t>/might </a:t>
            </a:r>
            <a:r>
              <a:rPr lang="en-US" sz="4000" b="1" kern="0" dirty="0">
                <a:solidFill>
                  <a:srgbClr val="FF0000"/>
                </a:solidFill>
                <a:latin typeface="+mj-lt"/>
              </a:rPr>
              <a:t>(not) + V</a:t>
            </a:r>
          </a:p>
        </p:txBody>
      </p:sp>
      <p:sp>
        <p:nvSpPr>
          <p:cNvPr id="18" name="Text Box 23"/>
          <p:cNvSpPr txBox="1">
            <a:spLocks noChangeArrowheads="1"/>
          </p:cNvSpPr>
          <p:nvPr/>
        </p:nvSpPr>
        <p:spPr bwMode="auto">
          <a:xfrm>
            <a:off x="658813" y="228600"/>
            <a:ext cx="2298700" cy="676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3600" b="1" kern="0">
                <a:solidFill>
                  <a:srgbClr val="002060"/>
                </a:solidFill>
                <a:latin typeface="Comic Sans MS" pitchFamily="66" charset="0"/>
              </a:rPr>
              <a:t>2.</a:t>
            </a:r>
            <a:r>
              <a:rPr lang="en-US" sz="3600" b="1" u="sng" kern="0">
                <a:solidFill>
                  <a:srgbClr val="002060"/>
                </a:solidFill>
                <a:latin typeface="Comic Sans MS" pitchFamily="66" charset="0"/>
              </a:rPr>
              <a:t>Forms</a:t>
            </a:r>
            <a:r>
              <a:rPr lang="en-US" sz="3600" b="1" kern="0" dirty="0">
                <a:solidFill>
                  <a:srgbClr val="002060"/>
                </a:solidFill>
                <a:latin typeface="Comic Sans MS" pitchFamily="66" charset="0"/>
              </a:rPr>
              <a:t>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4" grpId="0"/>
      <p:bldP spid="16" grpId="0"/>
      <p:bldP spid="17" grpId="0" animBg="1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2722</TotalTime>
  <Words>1569</Words>
  <Application>Microsoft Office PowerPoint</Application>
  <PresentationFormat>Custom</PresentationFormat>
  <Paragraphs>177</Paragraphs>
  <Slides>22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Arial Black</vt:lpstr>
      <vt:lpstr>Calibri</vt:lpstr>
      <vt:lpstr>Calibri Light</vt:lpstr>
      <vt:lpstr>Comic Sans MS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Find the mistake in each of the following sentence and correct it.</vt:lpstr>
      <vt:lpstr>Use the given words to complete sentences </vt:lpstr>
      <vt:lpstr>Read the passage and circle the best word (A, B, or C) for each space.</vt:lpstr>
      <vt:lpstr>Read the passage and circle the best word (A, B, or C) for each space.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246</cp:revision>
  <dcterms:created xsi:type="dcterms:W3CDTF">2020-04-04T05:56:58Z</dcterms:created>
  <dcterms:modified xsi:type="dcterms:W3CDTF">2022-03-31T08:09:05Z</dcterms:modified>
</cp:coreProperties>
</file>